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62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407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551737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7197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2022-03-20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865716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905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3491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9226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036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2502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298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11446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7280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24619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6614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1041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89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2022-03-20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2478936"/>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a:t>
            </a:r>
            <a:r>
              <a:rPr lang="en-US" b="1" u="sng" baseline="30000" dirty="0" err="1">
                <a:solidFill>
                  <a:schemeClr val="tx2">
                    <a:lumMod val="75000"/>
                  </a:schemeClr>
                </a:solidFill>
                <a:latin typeface="Times New Roman" pitchFamily="18" charset="0"/>
                <a:cs typeface="Times New Roman" pitchFamily="18" charset="0"/>
              </a:rPr>
              <a:t>h</a:t>
            </a:r>
            <a:r>
              <a:rPr lang="en-US" b="1" u="sng" baseline="30000" dirty="0" err="1" smtClean="0">
                <a:solidFill>
                  <a:schemeClr val="tx2">
                    <a:lumMod val="75000"/>
                  </a:schemeClr>
                </a:solidFill>
                <a:latin typeface="Times New Roman" pitchFamily="18" charset="0"/>
                <a:cs typeface="Times New Roman" pitchFamily="18" charset="0"/>
              </a:rPr>
              <a:t>.</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p:txBody>
          <a:bodyPr>
            <a:normAutofit/>
          </a:bodyPr>
          <a:lstStyle/>
          <a:p>
            <a:pPr marL="0" indent="0" algn="ctr">
              <a:buNone/>
            </a:pPr>
            <a:endParaRPr lang="en-US" sz="4000" b="1" baseline="30000" dirty="0">
              <a:solidFill>
                <a:schemeClr val="tx2">
                  <a:lumMod val="75000"/>
                </a:schemeClr>
              </a:solidFill>
              <a:latin typeface="Times New Roman" pitchFamily="18" charset="0"/>
              <a:cs typeface="Times New Roman" pitchFamily="18" charset="0"/>
            </a:endParaRPr>
          </a:p>
          <a:p>
            <a:pPr algn="ctr"/>
            <a:endParaRPr lang="en-US" sz="4000" b="1" baseline="30000" dirty="0" smtClean="0">
              <a:solidFill>
                <a:schemeClr val="tx2">
                  <a:lumMod val="75000"/>
                </a:schemeClr>
              </a:solidFill>
              <a:latin typeface="Times New Roman" pitchFamily="18" charset="0"/>
              <a:cs typeface="Times New Roman" pitchFamily="18" charset="0"/>
            </a:endParaRPr>
          </a:p>
          <a:p>
            <a:pPr algn="ctr"/>
            <a:r>
              <a:rPr lang="en-US" sz="3600" b="1" baseline="30000" dirty="0" smtClean="0">
                <a:solidFill>
                  <a:schemeClr val="tx2">
                    <a:lumMod val="75000"/>
                  </a:schemeClr>
                </a:solidFill>
                <a:latin typeface="Times New Roman" pitchFamily="18" charset="0"/>
                <a:cs typeface="Times New Roman" pitchFamily="18" charset="0"/>
              </a:rPr>
              <a:t>Wishes </a:t>
            </a:r>
            <a:r>
              <a:rPr lang="en-US" sz="3600" b="1" baseline="30000" dirty="0">
                <a:solidFill>
                  <a:schemeClr val="tx2">
                    <a:lumMod val="75000"/>
                  </a:schemeClr>
                </a:solidFill>
                <a:latin typeface="Times New Roman" pitchFamily="18" charset="0"/>
                <a:cs typeface="Times New Roman" pitchFamily="18" charset="0"/>
              </a:rPr>
              <a:t>to thank its sponsors for their very generous support</a:t>
            </a:r>
            <a:endParaRPr lang="en-US" sz="36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Tree>
    <p:extLst>
      <p:ext uri="{BB962C8B-B14F-4D97-AF65-F5344CB8AC3E}">
        <p14:creationId xmlns:p14="http://schemas.microsoft.com/office/powerpoint/2010/main" val="182975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p:txBody>
          <a:bodyPr>
            <a:normAutofit/>
          </a:bodyPr>
          <a:lstStyle/>
          <a:p>
            <a:pPr marL="0" indent="0" algn="ctr">
              <a:buNone/>
            </a:pPr>
            <a:endParaRPr lang="en-US" sz="4000" b="1" baseline="30000" dirty="0" smtClean="0">
              <a:solidFill>
                <a:schemeClr val="tx2">
                  <a:lumMod val="75000"/>
                </a:schemeClr>
              </a:solidFill>
              <a:latin typeface="Times New Roman" pitchFamily="18" charset="0"/>
              <a:cs typeface="Times New Roman" pitchFamily="18" charset="0"/>
            </a:endParaRPr>
          </a:p>
          <a:p>
            <a:pPr algn="ctr"/>
            <a:r>
              <a:rPr lang="en-US" sz="8000" b="1" dirty="0">
                <a:solidFill>
                  <a:schemeClr val="tx2">
                    <a:lumMod val="75000"/>
                  </a:schemeClr>
                </a:solidFill>
                <a:latin typeface="Times New Roman" pitchFamily="18" charset="0"/>
                <a:cs typeface="Times New Roman" pitchFamily="18" charset="0"/>
              </a:rPr>
              <a:t>Sponsors</a:t>
            </a:r>
            <a:endParaRPr lang="en-US" sz="8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Tree>
    <p:extLst>
      <p:ext uri="{BB962C8B-B14F-4D97-AF65-F5344CB8AC3E}">
        <p14:creationId xmlns:p14="http://schemas.microsoft.com/office/powerpoint/2010/main" val="2818866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3880773"/>
          </a:xfrm>
        </p:spPr>
        <p:txBody>
          <a:bodyPr>
            <a:normAutofit fontScale="77500" lnSpcReduction="20000"/>
          </a:bodyPr>
          <a:lstStyle/>
          <a:p>
            <a:pPr marL="0" indent="0" algn="ctr">
              <a:buNone/>
            </a:pPr>
            <a:endParaRPr lang="en-US" sz="4000" b="1" baseline="30000" dirty="0">
              <a:solidFill>
                <a:schemeClr val="tx2">
                  <a:lumMod val="75000"/>
                </a:schemeClr>
              </a:solidFill>
              <a:latin typeface="Times New Roman" pitchFamily="18" charset="0"/>
              <a:cs typeface="Times New Roman" pitchFamily="18" charset="0"/>
            </a:endParaRPr>
          </a:p>
          <a:p>
            <a:pPr algn="ctr"/>
            <a:endParaRPr lang="en-US" sz="4000" b="1" baseline="30000" dirty="0" smtClean="0">
              <a:solidFill>
                <a:schemeClr val="tx2">
                  <a:lumMod val="75000"/>
                </a:schemeClr>
              </a:solidFill>
              <a:latin typeface="Times New Roman" pitchFamily="18" charset="0"/>
              <a:cs typeface="Times New Roman" pitchFamily="18" charset="0"/>
            </a:endParaRPr>
          </a:p>
          <a:p>
            <a:pPr marL="0" indent="0">
              <a:buNone/>
            </a:pPr>
            <a:r>
              <a:rPr lang="en-US" sz="3600" dirty="0"/>
              <a:t>Water Engineering Technology Company – </a:t>
            </a:r>
            <a:r>
              <a:rPr lang="en-US" sz="3600" b="1" dirty="0"/>
              <a:t>WETCO </a:t>
            </a:r>
            <a:r>
              <a:rPr lang="en-US" sz="3600" dirty="0"/>
              <a:t>is a joint venture Egyptian </a:t>
            </a:r>
            <a:r>
              <a:rPr lang="en-US" sz="3600" dirty="0" smtClean="0"/>
              <a:t>company established </a:t>
            </a:r>
            <a:r>
              <a:rPr lang="en-US" sz="3600" dirty="0"/>
              <a:t>in January 2002 as a trading and contracting company working in the fields </a:t>
            </a:r>
            <a:r>
              <a:rPr lang="en-US" sz="3600" dirty="0" smtClean="0"/>
              <a:t>of water </a:t>
            </a:r>
            <a:r>
              <a:rPr lang="en-US" sz="3600" dirty="0"/>
              <a:t>treatment and environmental </a:t>
            </a:r>
            <a:r>
              <a:rPr lang="en-US" sz="3600" dirty="0" smtClean="0"/>
              <a:t>technology.</a:t>
            </a:r>
          </a:p>
          <a:p>
            <a:pPr marL="0" indent="0">
              <a:buNone/>
            </a:pPr>
            <a:r>
              <a:rPr lang="en-US" sz="3600" dirty="0" smtClean="0"/>
              <a:t>Water </a:t>
            </a:r>
            <a:r>
              <a:rPr lang="en-US" sz="3600" dirty="0"/>
              <a:t>Engineering Technology – </a:t>
            </a:r>
            <a:r>
              <a:rPr lang="en-US" sz="3600" b="1" dirty="0"/>
              <a:t>WETCO </a:t>
            </a:r>
            <a:r>
              <a:rPr lang="en-US" sz="3600" dirty="0"/>
              <a:t>manufactures markets and supports </a:t>
            </a:r>
            <a:r>
              <a:rPr lang="en-US" sz="3600" dirty="0" smtClean="0"/>
              <a:t>regular technical </a:t>
            </a:r>
            <a:r>
              <a:rPr lang="en-US" sz="3600" dirty="0"/>
              <a:t>service programs and high level of consultancy.</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r>
              <a:rPr lang="en-US" sz="4400" b="1" u="sng" dirty="0">
                <a:solidFill>
                  <a:schemeClr val="accent1">
                    <a:lumMod val="75000"/>
                  </a:schemeClr>
                </a:solidFill>
                <a:latin typeface="Times New Roman" pitchFamily="18" charset="0"/>
                <a:cs typeface="Times New Roman" pitchFamily="18" charset="0"/>
              </a:rPr>
              <a:t>WETCO </a:t>
            </a:r>
            <a:endParaRPr lang="en-US" sz="4400" dirty="0">
              <a:solidFill>
                <a:schemeClr val="accent1">
                  <a:lumMod val="75000"/>
                </a:schemeClr>
              </a:solidFill>
            </a:endParaRPr>
          </a:p>
        </p:txBody>
      </p:sp>
    </p:spTree>
    <p:extLst>
      <p:ext uri="{BB962C8B-B14F-4D97-AF65-F5344CB8AC3E}">
        <p14:creationId xmlns:p14="http://schemas.microsoft.com/office/powerpoint/2010/main" val="165193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3880773"/>
          </a:xfrm>
        </p:spPr>
        <p:txBody>
          <a:bodyPr>
            <a:normAutofit/>
          </a:bodyPr>
          <a:lstStyle/>
          <a:p>
            <a:pPr marL="0" indent="0" algn="ctr">
              <a:buNone/>
            </a:pPr>
            <a:endParaRPr lang="en-US" sz="4000" b="1" baseline="30000" dirty="0">
              <a:solidFill>
                <a:schemeClr val="tx2">
                  <a:lumMod val="75000"/>
                </a:schemeClr>
              </a:solidFill>
              <a:latin typeface="Times New Roman" pitchFamily="18" charset="0"/>
              <a:cs typeface="Times New Roman" pitchFamily="18" charset="0"/>
            </a:endParaRPr>
          </a:p>
          <a:p>
            <a:pPr algn="ctr"/>
            <a:endParaRPr lang="en-US" sz="4000" b="1" baseline="30000" dirty="0" smtClean="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r>
              <a:rPr lang="en-US" sz="4400" b="1" u="sng" dirty="0">
                <a:solidFill>
                  <a:schemeClr val="accent1">
                    <a:lumMod val="75000"/>
                  </a:schemeClr>
                </a:solidFill>
                <a:latin typeface="Times New Roman" pitchFamily="18" charset="0"/>
                <a:cs typeface="Times New Roman" pitchFamily="18" charset="0"/>
              </a:rPr>
              <a:t>WETCO </a:t>
            </a:r>
            <a:endParaRPr lang="en-US" sz="4400" dirty="0">
              <a:solidFill>
                <a:schemeClr val="accent1">
                  <a:lumMod val="75000"/>
                </a:schemeClr>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812" y="2746871"/>
            <a:ext cx="9454538" cy="1920244"/>
          </a:xfrm>
          <a:prstGeom prst="rect">
            <a:avLst/>
          </a:prstGeom>
        </p:spPr>
      </p:pic>
    </p:spTree>
    <p:extLst>
      <p:ext uri="{BB962C8B-B14F-4D97-AF65-F5344CB8AC3E}">
        <p14:creationId xmlns:p14="http://schemas.microsoft.com/office/powerpoint/2010/main" val="4181966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5371041" cy="4545011"/>
          </a:xfrm>
        </p:spPr>
        <p:txBody>
          <a:bodyPr>
            <a:noAutofit/>
          </a:bodyPr>
          <a:lstStyle/>
          <a:p>
            <a:r>
              <a:rPr lang="en-US" sz="1200" dirty="0"/>
              <a:t>Our Product range can be summarized in the following systems:</a:t>
            </a:r>
          </a:p>
          <a:p>
            <a:r>
              <a:rPr lang="en-US" sz="1200" dirty="0"/>
              <a:t>1- Reverse osmosis membranes</a:t>
            </a:r>
          </a:p>
          <a:p>
            <a:r>
              <a:rPr lang="en-US" sz="1200" dirty="0"/>
              <a:t>2- Reverse osmosis pressure vessels</a:t>
            </a:r>
          </a:p>
          <a:p>
            <a:r>
              <a:rPr lang="en-US" sz="1200" dirty="0"/>
              <a:t>3- Ultrafiltration modules</a:t>
            </a:r>
          </a:p>
          <a:p>
            <a:r>
              <a:rPr lang="en-US" sz="1200" dirty="0"/>
              <a:t>4- Ion exchange resin</a:t>
            </a:r>
          </a:p>
          <a:p>
            <a:r>
              <a:rPr lang="en-US" sz="1200" dirty="0"/>
              <a:t>5- Activated Carbon</a:t>
            </a:r>
          </a:p>
          <a:p>
            <a:r>
              <a:rPr lang="en-US" sz="1200" dirty="0"/>
              <a:t>6- Media for all types of filters</a:t>
            </a:r>
          </a:p>
          <a:p>
            <a:r>
              <a:rPr lang="en-US" sz="1200" dirty="0"/>
              <a:t>7- High pressure pumps</a:t>
            </a:r>
          </a:p>
          <a:p>
            <a:r>
              <a:rPr lang="en-US" sz="1200" dirty="0"/>
              <a:t>8- Dosing pumps</a:t>
            </a:r>
          </a:p>
          <a:p>
            <a:r>
              <a:rPr lang="en-US" sz="1200" dirty="0"/>
              <a:t>9- Control vales</a:t>
            </a:r>
          </a:p>
          <a:p>
            <a:r>
              <a:rPr lang="en-US" sz="1200" dirty="0"/>
              <a:t>10- Nozzles, Top &amp; bottom distributors </a:t>
            </a:r>
            <a:endParaRPr lang="en-US" sz="1200" dirty="0" smtClean="0"/>
          </a:p>
          <a:p>
            <a:r>
              <a:rPr lang="en-US" sz="1200" dirty="0" smtClean="0"/>
              <a:t>11- </a:t>
            </a:r>
            <a:r>
              <a:rPr lang="en-US" sz="1200" dirty="0"/>
              <a:t>Flow Meters </a:t>
            </a:r>
            <a:endParaRPr lang="en-US" sz="1200" dirty="0" smtClean="0"/>
          </a:p>
          <a:p>
            <a:r>
              <a:rPr lang="en-US" sz="1200" dirty="0" smtClean="0"/>
              <a:t>12- </a:t>
            </a:r>
            <a:r>
              <a:rPr lang="en-US" sz="1200" dirty="0"/>
              <a:t>Cartridge filters </a:t>
            </a:r>
            <a:endParaRPr lang="en-US" sz="1200" dirty="0" smtClean="0"/>
          </a:p>
          <a:p>
            <a:r>
              <a:rPr lang="en-US" sz="1200" dirty="0" smtClean="0"/>
              <a:t>13- </a:t>
            </a:r>
            <a:r>
              <a:rPr lang="en-US" sz="1200" dirty="0"/>
              <a:t>Filter </a:t>
            </a:r>
            <a:r>
              <a:rPr lang="en-US" sz="1200" dirty="0" smtClean="0"/>
              <a:t>housing</a:t>
            </a:r>
            <a:endParaRPr lang="en-US" sz="12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r>
              <a:rPr lang="en-US" sz="4400" b="1" u="sng" dirty="0">
                <a:solidFill>
                  <a:schemeClr val="accent1">
                    <a:lumMod val="75000"/>
                  </a:schemeClr>
                </a:solidFill>
                <a:latin typeface="Times New Roman" pitchFamily="18" charset="0"/>
                <a:cs typeface="Times New Roman" pitchFamily="18" charset="0"/>
              </a:rPr>
              <a:t>WETCO </a:t>
            </a:r>
            <a:endParaRPr lang="en-US" sz="4400" dirty="0">
              <a:solidFill>
                <a:schemeClr val="accent1">
                  <a:lumMod val="75000"/>
                </a:schemeClr>
              </a:solidFill>
            </a:endParaRPr>
          </a:p>
        </p:txBody>
      </p:sp>
      <p:sp>
        <p:nvSpPr>
          <p:cNvPr id="8" name="Content Placeholder 4"/>
          <p:cNvSpPr txBox="1">
            <a:spLocks/>
          </p:cNvSpPr>
          <p:nvPr/>
        </p:nvSpPr>
        <p:spPr>
          <a:xfrm>
            <a:off x="6048375" y="2062956"/>
            <a:ext cx="5371041" cy="45450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1200" dirty="0" smtClean="0"/>
          </a:p>
          <a:p>
            <a:r>
              <a:rPr lang="en-US" sz="1200" dirty="0"/>
              <a:t>14- Fiberglass vessels</a:t>
            </a:r>
          </a:p>
          <a:p>
            <a:r>
              <a:rPr lang="en-US" sz="1200" dirty="0" smtClean="0"/>
              <a:t>15- </a:t>
            </a:r>
            <a:r>
              <a:rPr lang="en-US" sz="1200" dirty="0"/>
              <a:t>Ultraviolet units</a:t>
            </a:r>
          </a:p>
          <a:p>
            <a:r>
              <a:rPr lang="en-US" sz="1200" dirty="0" smtClean="0"/>
              <a:t>16- </a:t>
            </a:r>
            <a:r>
              <a:rPr lang="en-US" sz="1200" dirty="0"/>
              <a:t>Ozone systems</a:t>
            </a:r>
          </a:p>
          <a:p>
            <a:r>
              <a:rPr lang="en-US" sz="1200" dirty="0" smtClean="0"/>
              <a:t>17- </a:t>
            </a:r>
            <a:r>
              <a:rPr lang="en-US" sz="1200" dirty="0"/>
              <a:t>RO Units</a:t>
            </a:r>
            <a:endParaRPr lang="en-US" sz="1200" b="1" baseline="30000" dirty="0">
              <a:solidFill>
                <a:schemeClr val="tx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940467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8742891" cy="3880773"/>
          </a:xfrm>
        </p:spPr>
        <p:txBody>
          <a:bodyPr>
            <a:normAutofit fontScale="47500" lnSpcReduction="20000"/>
          </a:bodyPr>
          <a:lstStyle/>
          <a:p>
            <a:pPr marL="0" indent="0">
              <a:buNone/>
            </a:pPr>
            <a:r>
              <a:rPr lang="en-US" sz="2800" b="1" dirty="0" smtClean="0"/>
              <a:t>Headquarters</a:t>
            </a:r>
            <a:r>
              <a:rPr lang="en-US" sz="2800" b="1" dirty="0"/>
              <a:t>:-</a:t>
            </a:r>
          </a:p>
          <a:p>
            <a:pPr marL="0" indent="0">
              <a:buNone/>
            </a:pPr>
            <a:r>
              <a:rPr lang="en-US" sz="2800" b="1" dirty="0"/>
              <a:t>Address:</a:t>
            </a:r>
            <a:r>
              <a:rPr lang="en-US" sz="2800" dirty="0"/>
              <a:t>12 EL-OBOUR BUILDINGS, SALAH SALEM ST, NASR CITY, CAIRO, EGYPT</a:t>
            </a:r>
          </a:p>
          <a:p>
            <a:pPr marL="0" indent="0">
              <a:buNone/>
            </a:pPr>
            <a:r>
              <a:rPr lang="en-US" sz="2800" b="1" dirty="0"/>
              <a:t>Tele: </a:t>
            </a:r>
            <a:r>
              <a:rPr lang="en-US" sz="2800" dirty="0"/>
              <a:t>02-24052171</a:t>
            </a:r>
          </a:p>
          <a:p>
            <a:pPr marL="0" indent="0">
              <a:buNone/>
            </a:pPr>
            <a:r>
              <a:rPr lang="en-US" sz="2800" b="1" dirty="0"/>
              <a:t>Tele/Fax: </a:t>
            </a:r>
            <a:r>
              <a:rPr lang="en-US" sz="2800" dirty="0" smtClean="0"/>
              <a:t>02-22623842</a:t>
            </a:r>
          </a:p>
          <a:p>
            <a:pPr marL="0" indent="0">
              <a:buNone/>
            </a:pPr>
            <a:endParaRPr lang="en-US" sz="2800" dirty="0"/>
          </a:p>
          <a:p>
            <a:pPr marL="0" indent="0">
              <a:buNone/>
            </a:pPr>
            <a:r>
              <a:rPr lang="en-US" sz="2800" b="1" dirty="0"/>
              <a:t>Second Branch:-</a:t>
            </a:r>
          </a:p>
          <a:p>
            <a:pPr marL="0" indent="0">
              <a:buNone/>
            </a:pPr>
            <a:r>
              <a:rPr lang="en-US" sz="2800" b="1" dirty="0"/>
              <a:t>Address:</a:t>
            </a:r>
            <a:r>
              <a:rPr lang="en-US" sz="2800" dirty="0"/>
              <a:t>10 DAWOOD BARAKAT ST,SEVENTH DISTRICT NASRCITY,CAIRO,EGYPT</a:t>
            </a:r>
          </a:p>
          <a:p>
            <a:pPr marL="0" indent="0">
              <a:buNone/>
            </a:pPr>
            <a:r>
              <a:rPr lang="en-US" sz="2800" b="1" dirty="0"/>
              <a:t>Tele: </a:t>
            </a:r>
            <a:r>
              <a:rPr lang="en-US" sz="2800" dirty="0"/>
              <a:t>202-22636132 - 202-23813598 - 202-23813596</a:t>
            </a:r>
          </a:p>
          <a:p>
            <a:pPr marL="0" indent="0">
              <a:buNone/>
            </a:pPr>
            <a:r>
              <a:rPr lang="en-US" sz="2800" b="1" dirty="0"/>
              <a:t>Tele/Fax: </a:t>
            </a:r>
            <a:r>
              <a:rPr lang="en-US" sz="2800" dirty="0"/>
              <a:t>202-23813597 </a:t>
            </a:r>
            <a:r>
              <a:rPr lang="en-US" sz="2800" dirty="0" smtClean="0"/>
              <a:t>– 24046520</a:t>
            </a:r>
          </a:p>
          <a:p>
            <a:pPr marL="0" indent="0">
              <a:buNone/>
            </a:pPr>
            <a:endParaRPr lang="en-US" sz="2800" dirty="0"/>
          </a:p>
          <a:p>
            <a:pPr marL="0" indent="0">
              <a:buNone/>
            </a:pPr>
            <a:r>
              <a:rPr lang="en-US" sz="2800" b="1" dirty="0"/>
              <a:t>Hot-Line: (01200400749)</a:t>
            </a:r>
          </a:p>
          <a:p>
            <a:pPr marL="0" indent="0">
              <a:buNone/>
            </a:pPr>
            <a:r>
              <a:rPr lang="en-US" sz="2800" b="1" dirty="0"/>
              <a:t>Email: </a:t>
            </a:r>
            <a:r>
              <a:rPr lang="en-US" sz="2800" dirty="0"/>
              <a:t>wetco@thewayout.net</a:t>
            </a:r>
          </a:p>
          <a:p>
            <a:pPr marL="0" indent="0">
              <a:buNone/>
            </a:pPr>
            <a:r>
              <a:rPr lang="en-US" sz="2800" b="1" dirty="0"/>
              <a:t>Web-Site: </a:t>
            </a:r>
            <a:r>
              <a:rPr lang="en-US" sz="2800" dirty="0"/>
              <a:t>www.wetco-eg.com</a:t>
            </a:r>
            <a:endParaRPr lang="en-US" sz="36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r>
              <a:rPr lang="en-US" sz="4400" b="1" u="sng" dirty="0">
                <a:solidFill>
                  <a:schemeClr val="accent1">
                    <a:lumMod val="75000"/>
                  </a:schemeClr>
                </a:solidFill>
                <a:latin typeface="Times New Roman" pitchFamily="18" charset="0"/>
                <a:cs typeface="Times New Roman" pitchFamily="18" charset="0"/>
              </a:rPr>
              <a:t>WETCO </a:t>
            </a:r>
            <a:endParaRPr lang="en-US" sz="4400" dirty="0">
              <a:solidFill>
                <a:schemeClr val="accent1">
                  <a:lumMod val="75000"/>
                </a:schemeClr>
              </a:solidFill>
            </a:endParaRPr>
          </a:p>
        </p:txBody>
      </p:sp>
    </p:spTree>
    <p:extLst>
      <p:ext uri="{BB962C8B-B14F-4D97-AF65-F5344CB8AC3E}">
        <p14:creationId xmlns:p14="http://schemas.microsoft.com/office/powerpoint/2010/main" val="4092943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125911"/>
          </a:xfrm>
        </p:spPr>
        <p:txBody>
          <a:bodyPr>
            <a:normAutofit/>
          </a:bodyPr>
          <a:lstStyle/>
          <a:p>
            <a:r>
              <a:rPr lang="en-US" sz="1500" b="1" dirty="0"/>
              <a:t>About</a:t>
            </a:r>
            <a:r>
              <a:rPr lang="en-US" sz="1500" b="1" dirty="0" smtClean="0"/>
              <a:t>:</a:t>
            </a:r>
          </a:p>
          <a:p>
            <a:pPr marL="0" indent="0">
              <a:buNone/>
            </a:pPr>
            <a:r>
              <a:rPr lang="en-US" sz="1500" b="1" dirty="0" smtClean="0"/>
              <a:t>Water </a:t>
            </a:r>
            <a:r>
              <a:rPr lang="en-US" sz="1500" b="1" dirty="0"/>
              <a:t>Express Company – WATEX is manufactures, markets and technically supports with regular technical service and high level expert consultancy for the specialty water treatment programs</a:t>
            </a:r>
            <a:r>
              <a:rPr lang="en-US" sz="1500" b="1" dirty="0" smtClean="0"/>
              <a:t>.</a:t>
            </a:r>
          </a:p>
          <a:p>
            <a:pPr marL="0" indent="0">
              <a:buNone/>
            </a:pPr>
            <a:endParaRPr lang="en-US" sz="1500" b="1" dirty="0" smtClean="0"/>
          </a:p>
          <a:p>
            <a:r>
              <a:rPr lang="en-US" sz="1600" b="1" dirty="0"/>
              <a:t>Company </a:t>
            </a:r>
            <a:r>
              <a:rPr lang="en-US" sz="1600" b="1" dirty="0" smtClean="0"/>
              <a:t>Profile</a:t>
            </a:r>
          </a:p>
          <a:p>
            <a:pPr marL="0" indent="0">
              <a:buNone/>
            </a:pPr>
            <a:r>
              <a:rPr lang="en-US" sz="1600" b="1" dirty="0"/>
              <a:t/>
            </a:r>
            <a:br>
              <a:rPr lang="en-US" sz="1600" b="1" dirty="0"/>
            </a:br>
            <a:r>
              <a:rPr lang="en-US" sz="1600" b="1" dirty="0"/>
              <a:t>Water Express Company – WATEX is fully equipped with the</a:t>
            </a:r>
            <a:br>
              <a:rPr lang="en-US" sz="1600" b="1" dirty="0"/>
            </a:br>
            <a:r>
              <a:rPr lang="en-US" sz="1600" b="1" dirty="0"/>
              <a:t>Following equipment and facilities in the plant:</a:t>
            </a:r>
            <a:br>
              <a:rPr lang="en-US" sz="1600" b="1" dirty="0"/>
            </a:br>
            <a:r>
              <a:rPr lang="en-US" sz="1600" b="1" dirty="0"/>
              <a:t>- R.O Plant membrane, ultra Filtration, Pressure Vessels, anti scaling and cleaners.</a:t>
            </a:r>
            <a:br>
              <a:rPr lang="en-US" sz="1600" b="1" dirty="0"/>
            </a:br>
            <a:r>
              <a:rPr lang="en-US" sz="1600" b="1" dirty="0"/>
              <a:t>- Ion Exchange Resin.</a:t>
            </a:r>
            <a:br>
              <a:rPr lang="en-US" sz="1600" b="1" dirty="0"/>
            </a:br>
            <a:r>
              <a:rPr lang="en-US" sz="1600" b="1" dirty="0"/>
              <a:t>- Activated Carbon.</a:t>
            </a:r>
            <a:br>
              <a:rPr lang="en-US" sz="1600" b="1" dirty="0"/>
            </a:br>
            <a:r>
              <a:rPr lang="en-US" sz="1600" b="1" dirty="0"/>
              <a:t>- Cartridge Filter, Bag Filters and Filter housing.</a:t>
            </a:r>
            <a:br>
              <a:rPr lang="en-US" sz="1600" b="1" dirty="0"/>
            </a:br>
            <a:r>
              <a:rPr lang="en-US" sz="1600" b="1" dirty="0"/>
              <a:t>- Spare parts and components to ensure the continuous operation of our installations Media Filters, vessels, head controls and distributors .</a:t>
            </a:r>
            <a:endParaRPr lang="en-US" sz="1600" dirty="0"/>
          </a:p>
          <a:p>
            <a:pPr marL="0" indent="0">
              <a:buNone/>
            </a:pP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WATEX </a:t>
            </a:r>
            <a:endParaRPr lang="en-US" sz="4400" dirty="0">
              <a:solidFill>
                <a:schemeClr val="accent1">
                  <a:lumMod val="75000"/>
                </a:schemeClr>
              </a:solidFill>
            </a:endParaRPr>
          </a:p>
        </p:txBody>
      </p:sp>
    </p:spTree>
    <p:extLst>
      <p:ext uri="{BB962C8B-B14F-4D97-AF65-F5344CB8AC3E}">
        <p14:creationId xmlns:p14="http://schemas.microsoft.com/office/powerpoint/2010/main" val="1025892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125911"/>
          </a:xfrm>
        </p:spPr>
        <p:txBody>
          <a:bodyPr>
            <a:normAutofit/>
          </a:bodyPr>
          <a:lstStyle/>
          <a:p>
            <a:r>
              <a:rPr lang="en-US" sz="1600" b="1" dirty="0"/>
              <a:t>WATEX Core Business Summarized </a:t>
            </a:r>
            <a:r>
              <a:rPr lang="en-US" sz="1600" b="1" dirty="0" smtClean="0"/>
              <a:t>in:</a:t>
            </a:r>
          </a:p>
          <a:p>
            <a:pPr marL="0" indent="0">
              <a:buNone/>
            </a:pPr>
            <a:r>
              <a:rPr lang="en-US" sz="1600" b="1" dirty="0" smtClean="0"/>
              <a:t>1</a:t>
            </a:r>
            <a:r>
              <a:rPr lang="en-US" sz="1600" b="1" dirty="0"/>
              <a:t>) Design and supply R.O. membranes complete unit depend on Rosa design   technique.</a:t>
            </a:r>
            <a:br>
              <a:rPr lang="en-US" sz="1600" b="1" dirty="0"/>
            </a:br>
            <a:r>
              <a:rPr lang="en-US" sz="1600" b="1" dirty="0"/>
              <a:t>2) Supply R.O. membranes.</a:t>
            </a:r>
            <a:br>
              <a:rPr lang="en-US" sz="1600" b="1" dirty="0"/>
            </a:br>
            <a:r>
              <a:rPr lang="en-US" sz="1600" b="1" dirty="0"/>
              <a:t>3) Design and supply of industrial Water and Waste Water Treatment.</a:t>
            </a:r>
            <a:br>
              <a:rPr lang="en-US" sz="1600" b="1" dirty="0"/>
            </a:br>
            <a:r>
              <a:rPr lang="en-US" sz="1600" b="1" dirty="0"/>
              <a:t>4) Stock and supply wide range of filtration aids and ions exchange resin.</a:t>
            </a:r>
            <a:br>
              <a:rPr lang="en-US" sz="1600" b="1" dirty="0"/>
            </a:br>
            <a:r>
              <a:rPr lang="en-US" sz="1600" b="1" dirty="0"/>
              <a:t>5) Operation, trouble shooting. </a:t>
            </a:r>
            <a:br>
              <a:rPr lang="en-US" sz="1600" b="1" dirty="0"/>
            </a:br>
            <a:r>
              <a:rPr lang="en-US" sz="1600" b="1" dirty="0"/>
              <a:t>6) Services after sales &amp; </a:t>
            </a:r>
            <a:r>
              <a:rPr lang="en-US" sz="1600" b="1" dirty="0" smtClean="0"/>
              <a:t>maintenance.</a:t>
            </a:r>
          </a:p>
          <a:p>
            <a:pPr marL="0" indent="0">
              <a:buNone/>
            </a:pPr>
            <a:r>
              <a:rPr lang="en-US" sz="1600" b="1" dirty="0" smtClean="0"/>
              <a:t>7</a:t>
            </a:r>
            <a:r>
              <a:rPr lang="en-US" sz="1600" b="1" dirty="0"/>
              <a:t>) Technical support visiting &amp; Seminars.</a:t>
            </a:r>
            <a:endParaRPr lang="en-US" sz="1600" dirty="0"/>
          </a:p>
          <a:p>
            <a:pPr marL="0" indent="0">
              <a:buNone/>
            </a:pPr>
            <a:r>
              <a:rPr lang="en-US" sz="1600" b="1" dirty="0"/>
              <a:t>Our service staff is always available for satisfying any regular or emergency maintenance that may be required by any of our client.</a:t>
            </a:r>
            <a:endParaRPr lang="en-US" sz="1600" dirty="0"/>
          </a:p>
          <a:p>
            <a:pPr marL="0" indent="0">
              <a:buNone/>
            </a:pP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WATEX </a:t>
            </a:r>
            <a:endParaRPr lang="en-US" sz="4400" dirty="0">
              <a:solidFill>
                <a:schemeClr val="accent1">
                  <a:lumMod val="75000"/>
                </a:schemeClr>
              </a:solidFill>
            </a:endParaRPr>
          </a:p>
        </p:txBody>
      </p:sp>
    </p:spTree>
    <p:extLst>
      <p:ext uri="{BB962C8B-B14F-4D97-AF65-F5344CB8AC3E}">
        <p14:creationId xmlns:p14="http://schemas.microsoft.com/office/powerpoint/2010/main" val="2880231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125911"/>
          </a:xfrm>
        </p:spPr>
        <p:txBody>
          <a:bodyPr>
            <a:normAutofit/>
          </a:bodyPr>
          <a:lstStyle/>
          <a:p>
            <a:r>
              <a:rPr lang="en-US" sz="1600" b="1" dirty="0"/>
              <a:t>WATEX Core Business Summarized </a:t>
            </a:r>
            <a:r>
              <a:rPr lang="en-US" sz="1600" b="1" dirty="0" smtClean="0"/>
              <a:t>in:</a:t>
            </a:r>
          </a:p>
          <a:p>
            <a:pPr marL="0" indent="0">
              <a:buNone/>
            </a:pPr>
            <a:r>
              <a:rPr lang="en-US" sz="1600" b="1" dirty="0" smtClean="0"/>
              <a:t>1</a:t>
            </a:r>
            <a:r>
              <a:rPr lang="en-US" sz="1600" b="1" dirty="0"/>
              <a:t>) Design and supply R.O. membranes complete unit depend on Rosa design   technique.</a:t>
            </a:r>
            <a:br>
              <a:rPr lang="en-US" sz="1600" b="1" dirty="0"/>
            </a:br>
            <a:r>
              <a:rPr lang="en-US" sz="1600" b="1" dirty="0"/>
              <a:t>2) Supply R.O. membranes.</a:t>
            </a:r>
            <a:br>
              <a:rPr lang="en-US" sz="1600" b="1" dirty="0"/>
            </a:br>
            <a:r>
              <a:rPr lang="en-US" sz="1600" b="1" dirty="0"/>
              <a:t>3) Design and supply of industrial Water and Waste Water Treatment.</a:t>
            </a:r>
            <a:br>
              <a:rPr lang="en-US" sz="1600" b="1" dirty="0"/>
            </a:br>
            <a:r>
              <a:rPr lang="en-US" sz="1600" b="1" dirty="0"/>
              <a:t>4) Stock and supply wide range of filtration aids and ions exchange resin.</a:t>
            </a:r>
            <a:br>
              <a:rPr lang="en-US" sz="1600" b="1" dirty="0"/>
            </a:br>
            <a:r>
              <a:rPr lang="en-US" sz="1600" b="1" dirty="0"/>
              <a:t>5) Operation, trouble shooting. </a:t>
            </a:r>
            <a:br>
              <a:rPr lang="en-US" sz="1600" b="1" dirty="0"/>
            </a:br>
            <a:r>
              <a:rPr lang="en-US" sz="1600" b="1" dirty="0"/>
              <a:t>6) Services after sales &amp; </a:t>
            </a:r>
            <a:r>
              <a:rPr lang="en-US" sz="1600" b="1" dirty="0" smtClean="0"/>
              <a:t>maintenance.</a:t>
            </a:r>
          </a:p>
          <a:p>
            <a:pPr marL="0" indent="0">
              <a:buNone/>
            </a:pPr>
            <a:r>
              <a:rPr lang="en-US" sz="1600" b="1" dirty="0" smtClean="0"/>
              <a:t>7</a:t>
            </a:r>
            <a:r>
              <a:rPr lang="en-US" sz="1600" b="1" dirty="0"/>
              <a:t>) Technical support visiting &amp; Seminars.</a:t>
            </a:r>
            <a:endParaRPr lang="en-US" sz="1600" dirty="0"/>
          </a:p>
          <a:p>
            <a:pPr marL="0" indent="0">
              <a:buNone/>
            </a:pPr>
            <a:r>
              <a:rPr lang="en-US" sz="1600" b="1" dirty="0"/>
              <a:t>Our service staff is always available for satisfying any regular or emergency maintenance that may be required by any of our client.</a:t>
            </a:r>
            <a:endParaRPr lang="en-US" sz="1600" dirty="0"/>
          </a:p>
          <a:p>
            <a:pPr marL="0" indent="0">
              <a:buNone/>
            </a:pP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WATEX </a:t>
            </a:r>
            <a:endParaRPr lang="en-US" sz="4400" dirty="0">
              <a:solidFill>
                <a:schemeClr val="accent1">
                  <a:lumMod val="75000"/>
                </a:schemeClr>
              </a:solidFill>
            </a:endParaRPr>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1053464" y="5151437"/>
            <a:ext cx="7696661" cy="1012825"/>
          </a:xfrm>
          <a:prstGeom prst="rect">
            <a:avLst/>
          </a:prstGeom>
        </p:spPr>
      </p:pic>
    </p:spTree>
    <p:extLst>
      <p:ext uri="{BB962C8B-B14F-4D97-AF65-F5344CB8AC3E}">
        <p14:creationId xmlns:p14="http://schemas.microsoft.com/office/powerpoint/2010/main" val="3171326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fontScale="70000" lnSpcReduction="20000"/>
          </a:bodyPr>
          <a:lstStyle/>
          <a:p>
            <a:r>
              <a:rPr lang="en-US" sz="2000" b="1" dirty="0" smtClean="0"/>
              <a:t>Mission</a:t>
            </a:r>
          </a:p>
          <a:p>
            <a:pPr marL="0" indent="0">
              <a:buNone/>
            </a:pPr>
            <a:r>
              <a:rPr lang="en-US" sz="2000" b="1" dirty="0"/>
              <a:t/>
            </a:r>
            <a:br>
              <a:rPr lang="en-US" sz="2000" b="1" dirty="0"/>
            </a:br>
            <a:r>
              <a:rPr lang="en-US" sz="2000" b="1" dirty="0"/>
              <a:t>Believe in the power of a team of employees is working as one , It’s the benefit that results from a clear , brief mission statement which understand and adopt by each and every team member .</a:t>
            </a:r>
            <a:br>
              <a:rPr lang="en-US" sz="2000" b="1" dirty="0"/>
            </a:br>
            <a:r>
              <a:rPr lang="en-US" sz="2000" b="1" dirty="0"/>
              <a:t>Our mission is to be a superior in design and supplying water treatment equipment’s , and customer’s satisfaction </a:t>
            </a:r>
            <a:r>
              <a:rPr lang="en-US" sz="2000" b="1" dirty="0" smtClean="0"/>
              <a:t>:</a:t>
            </a:r>
          </a:p>
          <a:p>
            <a:r>
              <a:rPr lang="en-US" sz="2000" b="1" dirty="0"/>
              <a:t>To Our Customers</a:t>
            </a:r>
            <a:r>
              <a:rPr lang="en-US" sz="2000" b="1" dirty="0" smtClean="0"/>
              <a:t>:</a:t>
            </a:r>
          </a:p>
          <a:p>
            <a:pPr marL="0" indent="0">
              <a:buNone/>
            </a:pPr>
            <a:r>
              <a:rPr lang="en-US" sz="2000" b="1" dirty="0"/>
              <a:t/>
            </a:r>
            <a:br>
              <a:rPr lang="en-US" sz="2000" b="1" dirty="0"/>
            </a:br>
            <a:r>
              <a:rPr lang="en-US" sz="2000" b="1" dirty="0"/>
              <a:t>Cost-effective, find the solutions to their problems and supplying which needs and always available for satisfying any regular or emergency maintenance </a:t>
            </a:r>
            <a:r>
              <a:rPr lang="en-US" sz="2000" b="1" dirty="0" smtClean="0"/>
              <a:t>.</a:t>
            </a:r>
            <a:endParaRPr lang="en-US" sz="2000" b="1" dirty="0"/>
          </a:p>
          <a:p>
            <a:r>
              <a:rPr lang="en-US" sz="2000" b="1" dirty="0" smtClean="0"/>
              <a:t>To </a:t>
            </a:r>
            <a:r>
              <a:rPr lang="en-US" sz="2000" b="1" dirty="0"/>
              <a:t>Our Employees</a:t>
            </a:r>
            <a:r>
              <a:rPr lang="en-US" sz="2000" b="1" dirty="0" smtClean="0"/>
              <a:t>:</a:t>
            </a:r>
          </a:p>
          <a:p>
            <a:pPr marL="0" indent="0">
              <a:buNone/>
            </a:pPr>
            <a:r>
              <a:rPr lang="en-US" sz="2000" b="1" dirty="0"/>
              <a:t/>
            </a:r>
            <a:br>
              <a:rPr lang="en-US" sz="2000" b="1" dirty="0"/>
            </a:br>
            <a:r>
              <a:rPr lang="en-US" sz="2000" b="1" dirty="0"/>
              <a:t>Appropriate rewards and incentives , opportunities for career development , continuous training, and work in safe and comfort conditions </a:t>
            </a:r>
            <a:r>
              <a:rPr lang="en-US" sz="2000" b="1" dirty="0" smtClean="0"/>
              <a:t>.</a:t>
            </a:r>
            <a:endParaRPr lang="en-US" sz="2000" b="1" dirty="0"/>
          </a:p>
          <a:p>
            <a:r>
              <a:rPr lang="en-US" sz="2000" b="1" dirty="0" smtClean="0"/>
              <a:t>To </a:t>
            </a:r>
            <a:r>
              <a:rPr lang="en-US" sz="2000" b="1" dirty="0"/>
              <a:t>Our Shareholders</a:t>
            </a:r>
            <a:r>
              <a:rPr lang="en-US" sz="2000" b="1" dirty="0" smtClean="0"/>
              <a:t>:</a:t>
            </a:r>
          </a:p>
          <a:p>
            <a:pPr marL="0" indent="0">
              <a:buNone/>
            </a:pPr>
            <a:r>
              <a:rPr lang="en-US" sz="2000" b="1" dirty="0"/>
              <a:t/>
            </a:r>
            <a:br>
              <a:rPr lang="en-US" sz="2000" b="1" dirty="0"/>
            </a:br>
            <a:r>
              <a:rPr lang="en-US" sz="2000" b="1" dirty="0"/>
              <a:t>A return on investment and the subjected risk , expand the scope of work , applying Quality programs in our entity to continuous improvements and growth .</a:t>
            </a:r>
            <a:br>
              <a:rPr lang="en-US" sz="2000" b="1" dirty="0"/>
            </a:b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WATEX </a:t>
            </a:r>
            <a:endParaRPr lang="en-US" sz="4400" dirty="0">
              <a:solidFill>
                <a:schemeClr val="accent1">
                  <a:lumMod val="75000"/>
                </a:schemeClr>
              </a:solidFill>
            </a:endParaRPr>
          </a:p>
        </p:txBody>
      </p:sp>
    </p:spTree>
    <p:extLst>
      <p:ext uri="{BB962C8B-B14F-4D97-AF65-F5344CB8AC3E}">
        <p14:creationId xmlns:p14="http://schemas.microsoft.com/office/powerpoint/2010/main" val="3017383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a:bodyPr>
          <a:lstStyle/>
          <a:p>
            <a:r>
              <a:rPr lang="en-US" sz="2000" b="1" dirty="0" smtClean="0"/>
              <a:t>Vision</a:t>
            </a:r>
          </a:p>
          <a:p>
            <a:pPr marL="0" indent="0">
              <a:buNone/>
            </a:pPr>
            <a:r>
              <a:rPr lang="en-US" sz="2000" b="1" dirty="0"/>
              <a:t/>
            </a:r>
            <a:br>
              <a:rPr lang="en-US" sz="2000" b="1" dirty="0"/>
            </a:br>
            <a:r>
              <a:rPr lang="en-US" sz="2000" b="1" dirty="0"/>
              <a:t>“ To be the most respected and successful enterprise, delight customers with a wide range of products and solutions in the water treatment with the best people and best technology.”</a:t>
            </a:r>
            <a:br>
              <a:rPr lang="en-US" sz="2000" b="1" dirty="0"/>
            </a:br>
            <a:r>
              <a:rPr lang="en-US" sz="2000" b="1" dirty="0"/>
              <a:t>    •  The most respected.</a:t>
            </a:r>
            <a:br>
              <a:rPr lang="en-US" sz="2000" b="1" dirty="0"/>
            </a:br>
            <a:r>
              <a:rPr lang="en-US" sz="2000" b="1" dirty="0"/>
              <a:t>    •  The most successful.</a:t>
            </a:r>
            <a:br>
              <a:rPr lang="en-US" sz="2000" b="1" dirty="0"/>
            </a:br>
            <a:r>
              <a:rPr lang="en-US" sz="2000" b="1" dirty="0"/>
              <a:t>    •  Wide range of products.</a:t>
            </a:r>
            <a:br>
              <a:rPr lang="en-US" sz="2000" b="1" dirty="0"/>
            </a:br>
            <a:r>
              <a:rPr lang="en-US" sz="2000" b="1" dirty="0"/>
              <a:t>    •  The best people.</a:t>
            </a:r>
            <a:br>
              <a:rPr lang="en-US" sz="2000" b="1" dirty="0"/>
            </a:br>
            <a:r>
              <a:rPr lang="en-US" sz="2000" b="1" dirty="0"/>
              <a:t>    •  The best technology</a:t>
            </a:r>
            <a:endParaRPr lang="en-US" sz="2000" dirty="0"/>
          </a:p>
          <a:p>
            <a:pPr marL="0" indent="0">
              <a:buNone/>
            </a:pPr>
            <a:r>
              <a:rPr lang="en-US" sz="2000" b="1" dirty="0"/>
              <a:t/>
            </a:r>
            <a:br>
              <a:rPr lang="en-US" sz="2000" b="1" dirty="0"/>
            </a:b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WATEX </a:t>
            </a:r>
            <a:endParaRPr lang="en-US" sz="4400" dirty="0">
              <a:solidFill>
                <a:schemeClr val="accent1">
                  <a:lumMod val="75000"/>
                </a:schemeClr>
              </a:solidFill>
            </a:endParaRPr>
          </a:p>
        </p:txBody>
      </p:sp>
    </p:spTree>
    <p:extLst>
      <p:ext uri="{BB962C8B-B14F-4D97-AF65-F5344CB8AC3E}">
        <p14:creationId xmlns:p14="http://schemas.microsoft.com/office/powerpoint/2010/main" val="2804435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a:bodyPr>
          <a:lstStyle/>
          <a:p>
            <a:r>
              <a:rPr lang="en-US" sz="2000" b="1" dirty="0"/>
              <a:t>Kurita Europe </a:t>
            </a:r>
            <a:r>
              <a:rPr lang="en-US" sz="2000" dirty="0"/>
              <a:t>founded in 1989, our European team consists now of about 550 employees at </a:t>
            </a:r>
            <a:r>
              <a:rPr lang="en-US" sz="2000" dirty="0" smtClean="0"/>
              <a:t>12 various </a:t>
            </a:r>
            <a:r>
              <a:rPr lang="en-US" sz="2000" dirty="0"/>
              <a:t>locations, covering the EMEA (Europe, Middle East, Africa) sales area. With </a:t>
            </a:r>
            <a:r>
              <a:rPr lang="en-US" sz="2000" dirty="0" smtClean="0"/>
              <a:t>own production </a:t>
            </a:r>
            <a:r>
              <a:rPr lang="en-US" sz="2000" dirty="0"/>
              <a:t>facilities we contribute to a reliable supply chain for our customers. Our own </a:t>
            </a:r>
            <a:r>
              <a:rPr lang="en-US" sz="2000" dirty="0" smtClean="0"/>
              <a:t>R&amp;D centers</a:t>
            </a:r>
            <a:r>
              <a:rPr lang="en-US" sz="2000" dirty="0"/>
              <a:t>, laboratories and pilot test plants allow us to develop continuously customized </a:t>
            </a:r>
            <a:r>
              <a:rPr lang="en-US" sz="2000" dirty="0" smtClean="0"/>
              <a:t>state-</a:t>
            </a:r>
            <a:r>
              <a:rPr lang="en-US" sz="2000" dirty="0" err="1" smtClean="0"/>
              <a:t>ofthe</a:t>
            </a:r>
            <a:r>
              <a:rPr lang="en-US" sz="2000" dirty="0" smtClean="0"/>
              <a:t>-art </a:t>
            </a:r>
            <a:r>
              <a:rPr lang="en-US" sz="2000" dirty="0"/>
              <a:t>technologies</a:t>
            </a:r>
            <a:r>
              <a:rPr lang="en-US" sz="2000" dirty="0" smtClean="0"/>
              <a:t>.</a:t>
            </a:r>
          </a:p>
          <a:p>
            <a:r>
              <a:rPr lang="en-US" sz="2000" b="1" dirty="0"/>
              <a:t>Kurita Europe </a:t>
            </a:r>
            <a:r>
              <a:rPr lang="en-US" sz="2000" dirty="0"/>
              <a:t>is a subsidiary of </a:t>
            </a:r>
            <a:r>
              <a:rPr lang="en-US" sz="2000" u="sng" dirty="0"/>
              <a:t>Kurita Water Industries Ltd</a:t>
            </a:r>
            <a:r>
              <a:rPr lang="en-US" sz="2000" dirty="0"/>
              <a:t>. headquartered in Tokyo, </a:t>
            </a:r>
            <a:r>
              <a:rPr lang="en-US" sz="2000" dirty="0" err="1" smtClean="0"/>
              <a:t>Japan.Founded</a:t>
            </a:r>
            <a:r>
              <a:rPr lang="en-US" sz="2000" dirty="0" smtClean="0"/>
              <a:t> </a:t>
            </a:r>
            <a:r>
              <a:rPr lang="en-US" sz="2000" dirty="0"/>
              <a:t>in 1949, the Group has 6,600 employees worldwide as of 2018 with a turnover </a:t>
            </a:r>
            <a:r>
              <a:rPr lang="en-US" sz="2000" dirty="0" smtClean="0"/>
              <a:t>of approximately </a:t>
            </a:r>
            <a:r>
              <a:rPr lang="en-US" sz="2000" dirty="0"/>
              <a:t>2.3 billion USD. More than 2,400 patents are proof of Kurita’s innovative </a:t>
            </a:r>
            <a:r>
              <a:rPr lang="en-US" sz="2000" dirty="0" smtClean="0"/>
              <a:t>approach to </a:t>
            </a:r>
            <a:r>
              <a:rPr lang="en-US" sz="2000" dirty="0"/>
              <a:t>a resource-saving consumption of water.</a:t>
            </a:r>
            <a:r>
              <a:rPr lang="en-US" sz="2000" b="1" dirty="0"/>
              <a:t/>
            </a:r>
            <a:br>
              <a:rPr lang="en-US" sz="2000" b="1" dirty="0"/>
            </a:b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Kurita </a:t>
            </a:r>
            <a:endParaRPr lang="en-US" sz="4400" dirty="0">
              <a:solidFill>
                <a:schemeClr val="accent1">
                  <a:lumMod val="75000"/>
                </a:schemeClr>
              </a:solidFill>
            </a:endParaRPr>
          </a:p>
        </p:txBody>
      </p:sp>
    </p:spTree>
    <p:extLst>
      <p:ext uri="{BB962C8B-B14F-4D97-AF65-F5344CB8AC3E}">
        <p14:creationId xmlns:p14="http://schemas.microsoft.com/office/powerpoint/2010/main" val="3030092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a:bodyPr>
          <a:lstStyle/>
          <a:p>
            <a:r>
              <a:rPr lang="en-US" sz="2000" dirty="0"/>
              <a:t>With our </a:t>
            </a:r>
            <a:r>
              <a:rPr lang="en-US" sz="2000" u="sng" dirty="0"/>
              <a:t>water treatment technologies </a:t>
            </a:r>
            <a:r>
              <a:rPr lang="en-US" sz="2000" dirty="0"/>
              <a:t>cooling water, boiler water &amp; heating systems, </a:t>
            </a:r>
            <a:r>
              <a:rPr lang="en-US" sz="2000" dirty="0" smtClean="0"/>
              <a:t>waste water </a:t>
            </a:r>
            <a:r>
              <a:rPr lang="en-US" sz="2000" dirty="0"/>
              <a:t>and reverse osmosis plants work more efficiently and are more stable. We offer </a:t>
            </a:r>
            <a:r>
              <a:rPr lang="en-US" sz="2000" dirty="0" smtClean="0"/>
              <a:t>specially developed </a:t>
            </a:r>
            <a:r>
              <a:rPr lang="en-US" sz="2000" dirty="0"/>
              <a:t>technologies for </a:t>
            </a:r>
            <a:r>
              <a:rPr lang="en-US" sz="2000" u="sng" dirty="0"/>
              <a:t>process treatment </a:t>
            </a:r>
            <a:r>
              <a:rPr lang="en-US" sz="2000" dirty="0"/>
              <a:t>for use in refineries, petrochemical plants, </a:t>
            </a:r>
            <a:r>
              <a:rPr lang="en-US" sz="2000" dirty="0" smtClean="0"/>
              <a:t>the steel </a:t>
            </a:r>
            <a:r>
              <a:rPr lang="en-US" sz="2000" dirty="0"/>
              <a:t>industry and in the production of pulp and paper</a:t>
            </a:r>
            <a:r>
              <a:rPr lang="en-US" sz="2000" dirty="0" smtClean="0"/>
              <a:t>.</a:t>
            </a:r>
          </a:p>
          <a:p>
            <a:r>
              <a:rPr lang="en-US" sz="2000" dirty="0"/>
              <a:t>Our customers benefit from extended plant lifecycles, lower energy consumption and optimal </a:t>
            </a:r>
            <a:r>
              <a:rPr lang="en-US" sz="2000" dirty="0" smtClean="0"/>
              <a:t>work safety</a:t>
            </a:r>
            <a:r>
              <a:rPr lang="en-US" sz="2000" dirty="0"/>
              <a:t>. Our experience, our know-how and above all our excellently trained employees make </a:t>
            </a:r>
            <a:r>
              <a:rPr lang="en-US" sz="2000" dirty="0" smtClean="0"/>
              <a:t>us a </a:t>
            </a:r>
            <a:r>
              <a:rPr lang="en-US" sz="2000" dirty="0"/>
              <a:t>competent partner for water, paper and process treatment and for construction </a:t>
            </a:r>
            <a:r>
              <a:rPr lang="en-US" sz="2000" dirty="0" smtClean="0"/>
              <a:t>projects.</a:t>
            </a:r>
          </a:p>
          <a:p>
            <a:pPr marL="0" indent="0">
              <a:buNone/>
            </a:pPr>
            <a:r>
              <a:rPr lang="en-US" sz="2000" b="1" dirty="0"/>
              <a:t/>
            </a:r>
            <a:br>
              <a:rPr lang="en-US" sz="2000" b="1" dirty="0"/>
            </a:b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Kurita </a:t>
            </a:r>
            <a:endParaRPr lang="en-US" sz="4400" dirty="0">
              <a:solidFill>
                <a:schemeClr val="accent1">
                  <a:lumMod val="75000"/>
                </a:schemeClr>
              </a:solidFill>
            </a:endParaRPr>
          </a:p>
        </p:txBody>
      </p:sp>
    </p:spTree>
    <p:extLst>
      <p:ext uri="{BB962C8B-B14F-4D97-AF65-F5344CB8AC3E}">
        <p14:creationId xmlns:p14="http://schemas.microsoft.com/office/powerpoint/2010/main" val="762927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a:bodyPr>
          <a:lstStyle/>
          <a:p>
            <a:pPr marL="0" indent="0">
              <a:buNone/>
            </a:pPr>
            <a:r>
              <a:rPr lang="en-US" sz="2000" dirty="0"/>
              <a:t>Our service portfolio includes</a:t>
            </a:r>
            <a:r>
              <a:rPr lang="en-US" sz="2000" dirty="0" smtClean="0"/>
              <a:t>:</a:t>
            </a:r>
            <a:endParaRPr lang="en-US" sz="2000" b="1" dirty="0" smtClean="0"/>
          </a:p>
          <a:p>
            <a:r>
              <a:rPr lang="en-US" sz="1600" dirty="0" smtClean="0"/>
              <a:t>Service </a:t>
            </a:r>
            <a:r>
              <a:rPr lang="en-US" sz="1600" dirty="0"/>
              <a:t>and consulting - professional and solution-orientated - by highly qualified </a:t>
            </a:r>
            <a:r>
              <a:rPr lang="en-US" sz="1600" dirty="0" smtClean="0"/>
              <a:t>field representatives</a:t>
            </a:r>
            <a:r>
              <a:rPr lang="en-US" sz="1600" dirty="0"/>
              <a:t>.</a:t>
            </a:r>
          </a:p>
          <a:p>
            <a:r>
              <a:rPr lang="en-US" sz="1600" dirty="0" smtClean="0"/>
              <a:t>Delivery </a:t>
            </a:r>
            <a:r>
              <a:rPr lang="en-US" sz="1600" dirty="0"/>
              <a:t>of chemical and special products.</a:t>
            </a:r>
          </a:p>
          <a:p>
            <a:r>
              <a:rPr lang="en-US" sz="1600" dirty="0" smtClean="0"/>
              <a:t>Delivery </a:t>
            </a:r>
            <a:r>
              <a:rPr lang="en-US" sz="1600" dirty="0"/>
              <a:t>of measurement, control and dosing technology</a:t>
            </a:r>
            <a:r>
              <a:rPr lang="en-US" sz="1600" dirty="0" smtClean="0"/>
              <a:t>.</a:t>
            </a:r>
          </a:p>
          <a:p>
            <a:pPr marL="0" indent="0">
              <a:buNone/>
            </a:pP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Kurita </a:t>
            </a:r>
            <a:endParaRPr lang="en-US" sz="4400" dirty="0">
              <a:solidFill>
                <a:schemeClr val="accent1">
                  <a:lumMod val="75000"/>
                </a:schemeClr>
              </a:solidFill>
            </a:endParaRPr>
          </a:p>
        </p:txBody>
      </p:sp>
    </p:spTree>
    <p:extLst>
      <p:ext uri="{BB962C8B-B14F-4D97-AF65-F5344CB8AC3E}">
        <p14:creationId xmlns:p14="http://schemas.microsoft.com/office/powerpoint/2010/main" val="1762558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lnSpcReduction="10000"/>
          </a:bodyPr>
          <a:lstStyle/>
          <a:p>
            <a:r>
              <a:rPr lang="en-US" sz="2000" b="1" dirty="0"/>
              <a:t>Contact </a:t>
            </a:r>
            <a:r>
              <a:rPr lang="en-US" sz="2000" b="1" dirty="0" smtClean="0"/>
              <a:t>Person  </a:t>
            </a:r>
            <a:r>
              <a:rPr lang="en-US" sz="1600" dirty="0"/>
              <a:t>Mohammed </a:t>
            </a:r>
            <a:r>
              <a:rPr lang="en-US" sz="1600" dirty="0" smtClean="0"/>
              <a:t>Hussein </a:t>
            </a:r>
          </a:p>
          <a:p>
            <a:pPr marL="0" indent="0">
              <a:buNone/>
            </a:pPr>
            <a:r>
              <a:rPr lang="en-US" sz="1600" dirty="0"/>
              <a:t> </a:t>
            </a:r>
            <a:r>
              <a:rPr lang="en-US" sz="1600" dirty="0" smtClean="0"/>
              <a:t>                                    Area </a:t>
            </a:r>
            <a:r>
              <a:rPr lang="en-US" sz="1600" dirty="0"/>
              <a:t>Manager Egypt</a:t>
            </a:r>
          </a:p>
          <a:p>
            <a:r>
              <a:rPr lang="fr-FR" sz="2000" b="1" dirty="0"/>
              <a:t>Contact Information Mobile : </a:t>
            </a:r>
            <a:r>
              <a:rPr lang="fr-FR" sz="1600" dirty="0"/>
              <a:t>+2 010 60035552</a:t>
            </a:r>
          </a:p>
          <a:p>
            <a:pPr marL="0" indent="0">
              <a:buNone/>
            </a:pPr>
            <a:r>
              <a:rPr lang="de-DE" sz="1600" dirty="0" smtClean="0"/>
              <a:t>                                             </a:t>
            </a:r>
            <a:r>
              <a:rPr lang="de-DE" sz="2000" b="1" dirty="0" smtClean="0"/>
              <a:t>Tel:        </a:t>
            </a:r>
            <a:r>
              <a:rPr lang="de-DE" sz="1600" dirty="0" smtClean="0"/>
              <a:t>+</a:t>
            </a:r>
            <a:r>
              <a:rPr lang="de-DE" sz="1600" dirty="0"/>
              <a:t>49 (621) 1218 3000</a:t>
            </a:r>
          </a:p>
          <a:p>
            <a:pPr marL="0" indent="0">
              <a:buNone/>
            </a:pPr>
            <a:r>
              <a:rPr lang="fr-FR" sz="1600" dirty="0" smtClean="0"/>
              <a:t>                                             </a:t>
            </a:r>
            <a:r>
              <a:rPr lang="fr-FR" sz="2000" b="1" dirty="0" smtClean="0"/>
              <a:t>Fax</a:t>
            </a:r>
            <a:r>
              <a:rPr lang="fr-FR" sz="2000" dirty="0" smtClean="0"/>
              <a:t>:       </a:t>
            </a:r>
            <a:r>
              <a:rPr lang="fr-FR" sz="1600" dirty="0" smtClean="0"/>
              <a:t>+</a:t>
            </a:r>
            <a:r>
              <a:rPr lang="fr-FR" sz="1600" dirty="0"/>
              <a:t>49 (621) 1218 </a:t>
            </a:r>
            <a:r>
              <a:rPr lang="fr-FR" sz="1600" dirty="0" smtClean="0"/>
              <a:t>3600</a:t>
            </a:r>
            <a:endParaRPr lang="fr-FR" sz="1600" dirty="0"/>
          </a:p>
          <a:p>
            <a:pPr marL="0" indent="0">
              <a:buNone/>
            </a:pPr>
            <a:r>
              <a:rPr lang="en-US" sz="1600" dirty="0" smtClean="0"/>
              <a:t>                                            </a:t>
            </a:r>
            <a:r>
              <a:rPr lang="en-US" sz="1600" b="1" dirty="0" smtClean="0"/>
              <a:t>Email</a:t>
            </a:r>
            <a:r>
              <a:rPr lang="en-US" sz="1600" dirty="0"/>
              <a:t>: </a:t>
            </a:r>
            <a:r>
              <a:rPr lang="en-US" sz="1600" dirty="0" smtClean="0"/>
              <a:t>       </a:t>
            </a:r>
            <a:r>
              <a:rPr lang="en-US" sz="1600" u="sng" dirty="0" smtClean="0">
                <a:solidFill>
                  <a:srgbClr val="0070C0"/>
                </a:solidFill>
              </a:rPr>
              <a:t>mohammed.hussein@kurita-water.com</a:t>
            </a:r>
            <a:endParaRPr lang="en-US" sz="1600" u="sng" dirty="0">
              <a:solidFill>
                <a:srgbClr val="0070C0"/>
              </a:solidFill>
            </a:endParaRPr>
          </a:p>
          <a:p>
            <a:r>
              <a:rPr lang="en-US" sz="2000" b="1" dirty="0"/>
              <a:t>Company</a:t>
            </a:r>
            <a:r>
              <a:rPr lang="en-US" sz="1600" dirty="0"/>
              <a:t> </a:t>
            </a:r>
            <a:r>
              <a:rPr lang="en-US" sz="1600" dirty="0" smtClean="0"/>
              <a:t>            </a:t>
            </a:r>
            <a:r>
              <a:rPr lang="en-US" b="1" dirty="0" smtClean="0"/>
              <a:t>Kurita </a:t>
            </a:r>
            <a:r>
              <a:rPr lang="en-US" b="1" dirty="0"/>
              <a:t>Europe GmbH</a:t>
            </a:r>
            <a:endParaRPr lang="en-US" sz="1600" b="1" dirty="0"/>
          </a:p>
          <a:p>
            <a:pPr marL="0" indent="0">
              <a:buNone/>
            </a:pPr>
            <a:r>
              <a:rPr lang="en-US" sz="1600" dirty="0" smtClean="0"/>
              <a:t>                                    Theodor-</a:t>
            </a:r>
            <a:r>
              <a:rPr lang="en-US" sz="1600" dirty="0" err="1" smtClean="0"/>
              <a:t>Heuss</a:t>
            </a:r>
            <a:r>
              <a:rPr lang="en-US" sz="1600" dirty="0" smtClean="0"/>
              <a:t>-Anlage </a:t>
            </a:r>
            <a:r>
              <a:rPr lang="en-US" sz="1600" dirty="0"/>
              <a:t>2</a:t>
            </a:r>
          </a:p>
          <a:p>
            <a:pPr marL="0" indent="0">
              <a:buNone/>
            </a:pPr>
            <a:r>
              <a:rPr lang="en-US" sz="1600" dirty="0" smtClean="0"/>
              <a:t>                                    68165 </a:t>
            </a:r>
            <a:r>
              <a:rPr lang="en-US" sz="1600" dirty="0"/>
              <a:t>Mannheim</a:t>
            </a:r>
          </a:p>
          <a:p>
            <a:pPr marL="0" indent="0">
              <a:buNone/>
            </a:pPr>
            <a:r>
              <a:rPr lang="en-US" sz="1600" dirty="0" smtClean="0"/>
              <a:t>                                    Germany</a:t>
            </a:r>
            <a:endParaRPr lang="en-US" sz="1600" dirty="0"/>
          </a:p>
          <a:p>
            <a:pPr marL="0" indent="0">
              <a:buNone/>
            </a:pPr>
            <a:r>
              <a:rPr lang="en-US" sz="1600" dirty="0" smtClean="0"/>
              <a:t>                                   </a:t>
            </a:r>
            <a:r>
              <a:rPr lang="en-US" u="sng" dirty="0" smtClean="0">
                <a:solidFill>
                  <a:srgbClr val="0070C0"/>
                </a:solidFill>
              </a:rPr>
              <a:t>www.kurita.eu</a:t>
            </a: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Kurita </a:t>
            </a:r>
            <a:endParaRPr lang="en-US" sz="4400" dirty="0">
              <a:solidFill>
                <a:schemeClr val="accent1">
                  <a:lumMod val="75000"/>
                </a:schemeClr>
              </a:solidFill>
            </a:endParaRPr>
          </a:p>
        </p:txBody>
      </p:sp>
    </p:spTree>
    <p:extLst>
      <p:ext uri="{BB962C8B-B14F-4D97-AF65-F5344CB8AC3E}">
        <p14:creationId xmlns:p14="http://schemas.microsoft.com/office/powerpoint/2010/main" val="3768901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lnSpcReduction="10000"/>
          </a:bodyPr>
          <a:lstStyle/>
          <a:p>
            <a:r>
              <a:rPr lang="en-US" sz="2000" b="1" dirty="0"/>
              <a:t>Contact </a:t>
            </a:r>
            <a:r>
              <a:rPr lang="en-US" sz="2000" b="1" dirty="0" smtClean="0"/>
              <a:t>Person  </a:t>
            </a:r>
            <a:r>
              <a:rPr lang="en-US" sz="1600" dirty="0"/>
              <a:t>Mohammed </a:t>
            </a:r>
            <a:r>
              <a:rPr lang="en-US" sz="1600" dirty="0" smtClean="0"/>
              <a:t>Hussein </a:t>
            </a:r>
          </a:p>
          <a:p>
            <a:pPr marL="0" indent="0">
              <a:buNone/>
            </a:pPr>
            <a:r>
              <a:rPr lang="en-US" sz="1600" dirty="0"/>
              <a:t> </a:t>
            </a:r>
            <a:r>
              <a:rPr lang="en-US" sz="1600" dirty="0" smtClean="0"/>
              <a:t>                                    Area </a:t>
            </a:r>
            <a:r>
              <a:rPr lang="en-US" sz="1600" dirty="0"/>
              <a:t>Manager Egypt</a:t>
            </a:r>
          </a:p>
          <a:p>
            <a:r>
              <a:rPr lang="fr-FR" sz="2000" b="1" dirty="0"/>
              <a:t>Contact Information Mobile : </a:t>
            </a:r>
            <a:r>
              <a:rPr lang="fr-FR" sz="1600" dirty="0"/>
              <a:t>+2 010 60035552</a:t>
            </a:r>
          </a:p>
          <a:p>
            <a:pPr marL="0" indent="0">
              <a:buNone/>
            </a:pPr>
            <a:r>
              <a:rPr lang="de-DE" sz="1600" dirty="0" smtClean="0"/>
              <a:t>                                             </a:t>
            </a:r>
            <a:r>
              <a:rPr lang="de-DE" sz="2000" b="1" dirty="0" smtClean="0"/>
              <a:t>Tel:        </a:t>
            </a:r>
            <a:r>
              <a:rPr lang="de-DE" sz="1600" dirty="0" smtClean="0"/>
              <a:t>+</a:t>
            </a:r>
            <a:r>
              <a:rPr lang="de-DE" sz="1600" dirty="0"/>
              <a:t>49 (621) 1218 3000</a:t>
            </a:r>
          </a:p>
          <a:p>
            <a:pPr marL="0" indent="0">
              <a:buNone/>
            </a:pPr>
            <a:r>
              <a:rPr lang="fr-FR" sz="1600" dirty="0" smtClean="0"/>
              <a:t>                                             </a:t>
            </a:r>
            <a:r>
              <a:rPr lang="fr-FR" sz="2000" b="1" dirty="0" smtClean="0"/>
              <a:t>Fax</a:t>
            </a:r>
            <a:r>
              <a:rPr lang="fr-FR" sz="2000" dirty="0" smtClean="0"/>
              <a:t>:       </a:t>
            </a:r>
            <a:r>
              <a:rPr lang="fr-FR" sz="1600" dirty="0" smtClean="0"/>
              <a:t>+</a:t>
            </a:r>
            <a:r>
              <a:rPr lang="fr-FR" sz="1600" dirty="0"/>
              <a:t>49 (621) 1218 </a:t>
            </a:r>
            <a:r>
              <a:rPr lang="fr-FR" sz="1600" dirty="0" smtClean="0"/>
              <a:t>3600</a:t>
            </a:r>
            <a:endParaRPr lang="fr-FR" sz="1600" dirty="0"/>
          </a:p>
          <a:p>
            <a:pPr marL="0" indent="0">
              <a:buNone/>
            </a:pPr>
            <a:r>
              <a:rPr lang="en-US" sz="1600" dirty="0" smtClean="0"/>
              <a:t>                                            </a:t>
            </a:r>
            <a:r>
              <a:rPr lang="en-US" sz="1600" b="1" dirty="0" smtClean="0"/>
              <a:t>Email</a:t>
            </a:r>
            <a:r>
              <a:rPr lang="en-US" sz="1600" dirty="0"/>
              <a:t>: </a:t>
            </a:r>
            <a:r>
              <a:rPr lang="en-US" sz="1600" dirty="0" smtClean="0"/>
              <a:t>       </a:t>
            </a:r>
            <a:r>
              <a:rPr lang="en-US" sz="1600" u="sng" dirty="0" smtClean="0">
                <a:solidFill>
                  <a:srgbClr val="0070C0"/>
                </a:solidFill>
              </a:rPr>
              <a:t>mohammed.hussein@kurita-water.com</a:t>
            </a:r>
            <a:endParaRPr lang="en-US" sz="1600" u="sng" dirty="0">
              <a:solidFill>
                <a:srgbClr val="0070C0"/>
              </a:solidFill>
            </a:endParaRPr>
          </a:p>
          <a:p>
            <a:r>
              <a:rPr lang="en-US" sz="2000" b="1" dirty="0"/>
              <a:t>Company</a:t>
            </a:r>
            <a:r>
              <a:rPr lang="en-US" sz="1600" dirty="0"/>
              <a:t> </a:t>
            </a:r>
            <a:r>
              <a:rPr lang="en-US" sz="1600" dirty="0" smtClean="0"/>
              <a:t>            </a:t>
            </a:r>
            <a:r>
              <a:rPr lang="en-US" b="1" dirty="0" smtClean="0"/>
              <a:t>Kurita </a:t>
            </a:r>
            <a:r>
              <a:rPr lang="en-US" b="1" dirty="0"/>
              <a:t>Europe GmbH</a:t>
            </a:r>
            <a:endParaRPr lang="en-US" sz="1600" b="1" dirty="0"/>
          </a:p>
          <a:p>
            <a:pPr marL="0" indent="0">
              <a:buNone/>
            </a:pPr>
            <a:r>
              <a:rPr lang="en-US" sz="1600" dirty="0" smtClean="0"/>
              <a:t>                                    Theodor-</a:t>
            </a:r>
            <a:r>
              <a:rPr lang="en-US" sz="1600" dirty="0" err="1" smtClean="0"/>
              <a:t>Heuss</a:t>
            </a:r>
            <a:r>
              <a:rPr lang="en-US" sz="1600" dirty="0" smtClean="0"/>
              <a:t>-Anlage </a:t>
            </a:r>
            <a:r>
              <a:rPr lang="en-US" sz="1600" dirty="0"/>
              <a:t>2</a:t>
            </a:r>
          </a:p>
          <a:p>
            <a:pPr marL="0" indent="0">
              <a:buNone/>
            </a:pPr>
            <a:r>
              <a:rPr lang="en-US" sz="1600" dirty="0" smtClean="0"/>
              <a:t>                                    68165 </a:t>
            </a:r>
            <a:r>
              <a:rPr lang="en-US" sz="1600" dirty="0"/>
              <a:t>Mannheim</a:t>
            </a:r>
          </a:p>
          <a:p>
            <a:pPr marL="0" indent="0">
              <a:buNone/>
            </a:pPr>
            <a:r>
              <a:rPr lang="en-US" sz="1600" dirty="0" smtClean="0"/>
              <a:t>                                    Germany</a:t>
            </a:r>
            <a:endParaRPr lang="en-US" sz="1600" dirty="0"/>
          </a:p>
          <a:p>
            <a:pPr marL="0" indent="0">
              <a:buNone/>
            </a:pPr>
            <a:r>
              <a:rPr lang="en-US" sz="1600" dirty="0" smtClean="0"/>
              <a:t>                                   www.kurita.eu</a:t>
            </a: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4105275" y="1293515"/>
            <a:ext cx="2562225"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Kurita </a:t>
            </a:r>
            <a:endParaRPr lang="en-US" sz="4400" dirty="0">
              <a:solidFill>
                <a:schemeClr val="accent1">
                  <a:lumMod val="75000"/>
                </a:schemeClr>
              </a:solidFill>
            </a:endParaRPr>
          </a:p>
        </p:txBody>
      </p:sp>
    </p:spTree>
    <p:extLst>
      <p:ext uri="{BB962C8B-B14F-4D97-AF65-F5344CB8AC3E}">
        <p14:creationId xmlns:p14="http://schemas.microsoft.com/office/powerpoint/2010/main" val="1150260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fontScale="85000" lnSpcReduction="10000"/>
          </a:bodyPr>
          <a:lstStyle/>
          <a:p>
            <a:r>
              <a:rPr lang="en-US" sz="2000" b="1" dirty="0">
                <a:solidFill>
                  <a:schemeClr val="accent2">
                    <a:lumMod val="50000"/>
                  </a:schemeClr>
                </a:solidFill>
              </a:rPr>
              <a:t>The world is at a crossroads. We see a growing global sense of urgency about </a:t>
            </a:r>
            <a:br>
              <a:rPr lang="en-US" sz="2000" b="1" dirty="0">
                <a:solidFill>
                  <a:schemeClr val="accent2">
                    <a:lumMod val="50000"/>
                  </a:schemeClr>
                </a:solidFill>
              </a:rPr>
            </a:br>
            <a:r>
              <a:rPr lang="en-US" sz="2000" b="1" dirty="0">
                <a:solidFill>
                  <a:schemeClr val="accent2">
                    <a:lumMod val="50000"/>
                  </a:schemeClr>
                </a:solidFill>
              </a:rPr>
              <a:t>challenges such as climate change, water scarcity, food security and public health. </a:t>
            </a:r>
            <a:br>
              <a:rPr lang="en-US" sz="2000" b="1" dirty="0">
                <a:solidFill>
                  <a:schemeClr val="accent2">
                    <a:lumMod val="50000"/>
                  </a:schemeClr>
                </a:solidFill>
              </a:rPr>
            </a:br>
            <a:r>
              <a:rPr lang="en-US" sz="2000" b="1" dirty="0">
                <a:solidFill>
                  <a:schemeClr val="accent2">
                    <a:lumMod val="50000"/>
                  </a:schemeClr>
                </a:solidFill>
              </a:rPr>
              <a:t>But we also have unprecedented means at our disposal to meet these challenges.</a:t>
            </a:r>
            <a:br>
              <a:rPr lang="en-US" sz="2000" b="1" dirty="0">
                <a:solidFill>
                  <a:schemeClr val="accent2">
                    <a:lumMod val="50000"/>
                  </a:schemeClr>
                </a:solidFill>
              </a:rPr>
            </a:br>
            <a:r>
              <a:rPr lang="en-US" sz="2000" b="1" dirty="0">
                <a:solidFill>
                  <a:schemeClr val="accent2">
                    <a:lumMod val="50000"/>
                  </a:schemeClr>
                </a:solidFill>
              </a:rPr>
              <a:t> Digital technology is delivering insights that were previously unavailable and </a:t>
            </a:r>
            <a:br>
              <a:rPr lang="en-US" sz="2000" b="1" dirty="0">
                <a:solidFill>
                  <a:schemeClr val="accent2">
                    <a:lumMod val="50000"/>
                  </a:schemeClr>
                </a:solidFill>
              </a:rPr>
            </a:br>
            <a:r>
              <a:rPr lang="en-US" sz="2000" b="1" dirty="0">
                <a:solidFill>
                  <a:schemeClr val="accent2">
                    <a:lumMod val="50000"/>
                  </a:schemeClr>
                </a:solidFill>
              </a:rPr>
              <a:t>driving demand for smart, sustainable solutions. As the will to do better grows,</a:t>
            </a:r>
            <a:br>
              <a:rPr lang="en-US" sz="2000" b="1" dirty="0">
                <a:solidFill>
                  <a:schemeClr val="accent2">
                    <a:lumMod val="50000"/>
                  </a:schemeClr>
                </a:solidFill>
              </a:rPr>
            </a:br>
            <a:r>
              <a:rPr lang="en-US" sz="2000" b="1" dirty="0">
                <a:solidFill>
                  <a:schemeClr val="accent2">
                    <a:lumMod val="50000"/>
                  </a:schemeClr>
                </a:solidFill>
              </a:rPr>
              <a:t> so does Nalco Water’s ability to accelerate positive change for our customers. </a:t>
            </a:r>
            <a:br>
              <a:rPr lang="en-US" sz="2000" b="1" dirty="0">
                <a:solidFill>
                  <a:schemeClr val="accent2">
                    <a:lumMod val="50000"/>
                  </a:schemeClr>
                </a:solidFill>
              </a:rPr>
            </a:br>
            <a:r>
              <a:rPr lang="en-US" sz="2000" b="1" dirty="0">
                <a:solidFill>
                  <a:schemeClr val="accent2">
                    <a:lumMod val="50000"/>
                  </a:schemeClr>
                </a:solidFill>
              </a:rPr>
              <a:t>We help companies in a wide range of industries deliver clean water, safe food,</a:t>
            </a:r>
            <a:br>
              <a:rPr lang="en-US" sz="2000" b="1" dirty="0">
                <a:solidFill>
                  <a:schemeClr val="accent2">
                    <a:lumMod val="50000"/>
                  </a:schemeClr>
                </a:solidFill>
              </a:rPr>
            </a:br>
            <a:r>
              <a:rPr lang="en-US" sz="2000" b="1" dirty="0">
                <a:solidFill>
                  <a:schemeClr val="accent2">
                    <a:lumMod val="50000"/>
                  </a:schemeClr>
                </a:solidFill>
              </a:rPr>
              <a:t> abundant energy and healthy environments, sustainably. Now is the time to </a:t>
            </a:r>
            <a:br>
              <a:rPr lang="en-US" sz="2000" b="1" dirty="0">
                <a:solidFill>
                  <a:schemeClr val="accent2">
                    <a:lumMod val="50000"/>
                  </a:schemeClr>
                </a:solidFill>
              </a:rPr>
            </a:br>
            <a:r>
              <a:rPr lang="en-US" sz="2000" b="1" dirty="0">
                <a:solidFill>
                  <a:schemeClr val="accent2">
                    <a:lumMod val="50000"/>
                  </a:schemeClr>
                </a:solidFill>
              </a:rPr>
              <a:t>make a difference. Together, we drive the progress the world needs. </a:t>
            </a:r>
            <a:br>
              <a:rPr lang="en-US" sz="2000" b="1" dirty="0">
                <a:solidFill>
                  <a:schemeClr val="accent2">
                    <a:lumMod val="50000"/>
                  </a:schemeClr>
                </a:solidFill>
              </a:rPr>
            </a:br>
            <a:r>
              <a:rPr lang="en-US" sz="2000" b="1" dirty="0">
                <a:solidFill>
                  <a:schemeClr val="accent2">
                    <a:lumMod val="50000"/>
                  </a:schemeClr>
                </a:solidFill>
              </a:rPr>
              <a:t>At Nalco Water, we are working with our customers and in our own operations to conserve natural resources and reduce greenhouse gas emissions. Our impact</a:t>
            </a:r>
            <a:br>
              <a:rPr lang="en-US" sz="2000" b="1" dirty="0">
                <a:solidFill>
                  <a:schemeClr val="accent2">
                    <a:lumMod val="50000"/>
                  </a:schemeClr>
                </a:solidFill>
              </a:rPr>
            </a:br>
            <a:r>
              <a:rPr lang="en-US" sz="2000" b="1" dirty="0">
                <a:solidFill>
                  <a:schemeClr val="accent2">
                    <a:lumMod val="50000"/>
                  </a:schemeClr>
                </a:solidFill>
              </a:rPr>
              <a:t> through customers is exponentially larger than the savings we achieve at our own facilities. In 2018, we helped our global partners save 188 billion gallons of water, equivalent to the annual drinking water needs of 650 million people. We are on </a:t>
            </a:r>
            <a:br>
              <a:rPr lang="en-US" sz="2000" b="1" dirty="0">
                <a:solidFill>
                  <a:schemeClr val="accent2">
                    <a:lumMod val="50000"/>
                  </a:schemeClr>
                </a:solidFill>
              </a:rPr>
            </a:br>
            <a:r>
              <a:rPr lang="en-US" sz="2000" b="1" dirty="0">
                <a:solidFill>
                  <a:schemeClr val="accent2">
                    <a:lumMod val="50000"/>
                  </a:schemeClr>
                </a:solidFill>
              </a:rPr>
              <a:t>track to meet our goal of saving 300 billion gallons annually—equal to the needs </a:t>
            </a:r>
            <a:br>
              <a:rPr lang="en-US" sz="2000" b="1" dirty="0">
                <a:solidFill>
                  <a:schemeClr val="accent2">
                    <a:lumMod val="50000"/>
                  </a:schemeClr>
                </a:solidFill>
              </a:rPr>
            </a:br>
            <a:r>
              <a:rPr lang="en-US" sz="2000" b="1" dirty="0">
                <a:solidFill>
                  <a:schemeClr val="accent2">
                    <a:lumMod val="50000"/>
                  </a:schemeClr>
                </a:solidFill>
              </a:rPr>
              <a:t>of one billion people—by 2030. </a:t>
            </a:r>
            <a:br>
              <a:rPr lang="en-US" sz="2000" b="1" dirty="0">
                <a:solidFill>
                  <a:schemeClr val="accent2">
                    <a:lumMod val="50000"/>
                  </a:schemeClr>
                </a:solidFill>
              </a:rPr>
            </a:b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3533775" y="1276053"/>
            <a:ext cx="3314700"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Nalco </a:t>
            </a:r>
            <a:r>
              <a:rPr lang="en-US" sz="4400" b="1" u="sng" dirty="0">
                <a:solidFill>
                  <a:schemeClr val="accent1">
                    <a:lumMod val="75000"/>
                  </a:schemeClr>
                </a:solidFill>
                <a:latin typeface="Times New Roman" pitchFamily="18" charset="0"/>
                <a:cs typeface="Times New Roman" pitchFamily="18" charset="0"/>
              </a:rPr>
              <a:t>Water </a:t>
            </a:r>
          </a:p>
        </p:txBody>
      </p:sp>
    </p:spTree>
    <p:extLst>
      <p:ext uri="{BB962C8B-B14F-4D97-AF65-F5344CB8AC3E}">
        <p14:creationId xmlns:p14="http://schemas.microsoft.com/office/powerpoint/2010/main" val="1373340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dirty="0" err="1"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a:bodyPr>
          <a:lstStyle/>
          <a:p>
            <a:r>
              <a:rPr lang="en-US" sz="2000" b="1" dirty="0">
                <a:solidFill>
                  <a:schemeClr val="accent2">
                    <a:lumMod val="50000"/>
                  </a:schemeClr>
                </a:solidFill>
              </a:rPr>
              <a:t>We also helped our customers conserve more than 19 trillion BTUs of energy and </a:t>
            </a:r>
            <a:r>
              <a:rPr lang="en-US" sz="2000" b="1" dirty="0" smtClean="0">
                <a:solidFill>
                  <a:schemeClr val="accent2">
                    <a:lumMod val="50000"/>
                  </a:schemeClr>
                </a:solidFill>
              </a:rPr>
              <a:t>avoid </a:t>
            </a:r>
            <a:r>
              <a:rPr lang="en-US" sz="2000" b="1" dirty="0">
                <a:solidFill>
                  <a:schemeClr val="accent2">
                    <a:lumMod val="50000"/>
                  </a:schemeClr>
                </a:solidFill>
              </a:rPr>
              <a:t>2.4 billion pounds of greenhouse gas emissions. In our own operations, we </a:t>
            </a:r>
            <a:r>
              <a:rPr lang="en-US" sz="2000" b="1" dirty="0" smtClean="0">
                <a:solidFill>
                  <a:schemeClr val="accent2">
                    <a:lumMod val="50000"/>
                  </a:schemeClr>
                </a:solidFill>
              </a:rPr>
              <a:t>reduced </a:t>
            </a:r>
            <a:r>
              <a:rPr lang="en-US" sz="2000" b="1" dirty="0">
                <a:solidFill>
                  <a:schemeClr val="accent2">
                    <a:lumMod val="50000"/>
                  </a:schemeClr>
                </a:solidFill>
              </a:rPr>
              <a:t>water withdrawals on an intensity basis by 1.4 percent from a 2015 </a:t>
            </a:r>
            <a:r>
              <a:rPr lang="en-US" sz="2000" b="1" dirty="0" smtClean="0">
                <a:solidFill>
                  <a:schemeClr val="accent2">
                    <a:lumMod val="50000"/>
                  </a:schemeClr>
                </a:solidFill>
              </a:rPr>
              <a:t>baseline </a:t>
            </a:r>
            <a:r>
              <a:rPr lang="en-US" sz="2000" b="1" dirty="0">
                <a:solidFill>
                  <a:schemeClr val="accent2">
                    <a:lumMod val="50000"/>
                  </a:schemeClr>
                </a:solidFill>
              </a:rPr>
              <a:t>toward our goal of a 25 percent intensity-based reduction by 2020. </a:t>
            </a:r>
            <a:br>
              <a:rPr lang="en-US" sz="2000" b="1" dirty="0">
                <a:solidFill>
                  <a:schemeClr val="accent2">
                    <a:lumMod val="50000"/>
                  </a:schemeClr>
                </a:solidFill>
              </a:rPr>
            </a:br>
            <a:r>
              <a:rPr lang="en-US" sz="2000" b="1" dirty="0">
                <a:solidFill>
                  <a:schemeClr val="accent2">
                    <a:lumMod val="50000"/>
                  </a:schemeClr>
                </a:solidFill>
              </a:rPr>
              <a:t>We plan to bring further water-saving projects to completion by the end of 2020 to accelerate our progress. In 2018, we reduced our greenhouse gas emissions on an intensity basis by 8.4 percent from a 2015 baseline, close to our goal of 10 </a:t>
            </a:r>
            <a:r>
              <a:rPr lang="en-US" sz="2000" b="1" dirty="0" smtClean="0">
                <a:solidFill>
                  <a:schemeClr val="accent2">
                    <a:lumMod val="50000"/>
                  </a:schemeClr>
                </a:solidFill>
              </a:rPr>
              <a:t>percent by </a:t>
            </a:r>
            <a:r>
              <a:rPr lang="en-US" sz="2000" b="1" dirty="0">
                <a:solidFill>
                  <a:schemeClr val="accent2">
                    <a:lumMod val="50000"/>
                  </a:schemeClr>
                </a:solidFill>
              </a:rPr>
              <a:t>2020. We shifted our reporting from a location-based method to </a:t>
            </a:r>
            <a:r>
              <a:rPr lang="en-US" sz="2000" b="1" dirty="0" smtClean="0">
                <a:solidFill>
                  <a:schemeClr val="accent2">
                    <a:lumMod val="50000"/>
                  </a:schemeClr>
                </a:solidFill>
              </a:rPr>
              <a:t>a </a:t>
            </a:r>
            <a:r>
              <a:rPr lang="en-US" sz="2000" b="1" dirty="0">
                <a:solidFill>
                  <a:schemeClr val="accent2">
                    <a:lumMod val="50000"/>
                  </a:schemeClr>
                </a:solidFill>
              </a:rPr>
              <a:t>market-based one, aligned with best practice standards, so we could account </a:t>
            </a:r>
            <a:r>
              <a:rPr lang="en-US" sz="2000" b="1" dirty="0" smtClean="0">
                <a:solidFill>
                  <a:schemeClr val="accent2">
                    <a:lumMod val="50000"/>
                  </a:schemeClr>
                </a:solidFill>
              </a:rPr>
              <a:t>for </a:t>
            </a:r>
            <a:r>
              <a:rPr lang="en-US" sz="2000" b="1" dirty="0">
                <a:solidFill>
                  <a:schemeClr val="accent2">
                    <a:lumMod val="50000"/>
                  </a:schemeClr>
                </a:solidFill>
              </a:rPr>
              <a:t>our growing renewable electricity purchases and on-site generation.</a:t>
            </a:r>
            <a:r>
              <a:rPr lang="en-US" sz="1600" b="1" dirty="0"/>
              <a:t/>
            </a:r>
            <a:br>
              <a:rPr lang="en-US" sz="1600" b="1" dirty="0"/>
            </a:br>
            <a:endParaRPr lang="en-US" sz="1500" dirty="0"/>
          </a:p>
          <a:p>
            <a:pPr marL="0" indent="0">
              <a:buNone/>
            </a:pP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3533775" y="1276053"/>
            <a:ext cx="3314700"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Nalco </a:t>
            </a:r>
            <a:r>
              <a:rPr lang="en-US" sz="4400" b="1" u="sng" dirty="0">
                <a:solidFill>
                  <a:schemeClr val="accent1">
                    <a:lumMod val="75000"/>
                  </a:schemeClr>
                </a:solidFill>
                <a:latin typeface="Times New Roman" pitchFamily="18" charset="0"/>
                <a:cs typeface="Times New Roman" pitchFamily="18" charset="0"/>
              </a:rPr>
              <a:t>Water </a:t>
            </a:r>
          </a:p>
        </p:txBody>
      </p:sp>
    </p:spTree>
    <p:extLst>
      <p:ext uri="{BB962C8B-B14F-4D97-AF65-F5344CB8AC3E}">
        <p14:creationId xmlns:p14="http://schemas.microsoft.com/office/powerpoint/2010/main" val="148328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81224" y="609600"/>
            <a:ext cx="7092777" cy="1320800"/>
          </a:xfrm>
        </p:spPr>
        <p:txBody>
          <a:bodyPr/>
          <a:lstStyle/>
          <a:p>
            <a:r>
              <a:rPr lang="en-US" b="1" u="sng" dirty="0">
                <a:solidFill>
                  <a:schemeClr val="tx2">
                    <a:lumMod val="75000"/>
                  </a:schemeClr>
                </a:solidFill>
                <a:latin typeface="Times New Roman" pitchFamily="18" charset="0"/>
                <a:cs typeface="Times New Roman" pitchFamily="18" charset="0"/>
              </a:rPr>
              <a:t>The </a:t>
            </a:r>
            <a:r>
              <a:rPr lang="en-US" b="1" u="sng" dirty="0" smtClean="0">
                <a:solidFill>
                  <a:schemeClr val="tx2">
                    <a:lumMod val="75000"/>
                  </a:schemeClr>
                </a:solidFill>
                <a:latin typeface="Times New Roman" pitchFamily="18" charset="0"/>
                <a:cs typeface="Times New Roman" pitchFamily="18" charset="0"/>
              </a:rPr>
              <a:t>34 </a:t>
            </a:r>
            <a:r>
              <a:rPr lang="en-US" b="1" u="sng" baseline="30000" smtClean="0">
                <a:solidFill>
                  <a:schemeClr val="tx2">
                    <a:lumMod val="75000"/>
                  </a:schemeClr>
                </a:solidFill>
                <a:latin typeface="Times New Roman" pitchFamily="18" charset="0"/>
                <a:cs typeface="Times New Roman" pitchFamily="18" charset="0"/>
              </a:rPr>
              <a:t>th.</a:t>
            </a:r>
            <a:r>
              <a:rPr lang="en-US" b="1" u="sng" dirty="0" smtClean="0">
                <a:solidFill>
                  <a:schemeClr val="tx2">
                    <a:lumMod val="75000"/>
                  </a:schemeClr>
                </a:solidFill>
                <a:latin typeface="Times New Roman" pitchFamily="18" charset="0"/>
                <a:cs typeface="Times New Roman" pitchFamily="18" charset="0"/>
              </a:rPr>
              <a:t> </a:t>
            </a:r>
            <a:r>
              <a:rPr lang="en-US" b="1" u="sng" dirty="0">
                <a:solidFill>
                  <a:schemeClr val="tx2">
                    <a:lumMod val="75000"/>
                  </a:schemeClr>
                </a:solidFill>
                <a:latin typeface="Times New Roman" pitchFamily="18" charset="0"/>
                <a:cs typeface="Times New Roman" pitchFamily="18" charset="0"/>
              </a:rPr>
              <a:t>W.T.T. Conference</a:t>
            </a:r>
            <a:endParaRPr lang="en-US" dirty="0"/>
          </a:p>
        </p:txBody>
      </p:sp>
      <p:sp>
        <p:nvSpPr>
          <p:cNvPr id="5" name="Content Placeholder 4"/>
          <p:cNvSpPr>
            <a:spLocks noGrp="1"/>
          </p:cNvSpPr>
          <p:nvPr>
            <p:ph idx="1"/>
          </p:nvPr>
        </p:nvSpPr>
        <p:spPr>
          <a:xfrm>
            <a:off x="677334" y="2160589"/>
            <a:ext cx="9228666" cy="4335461"/>
          </a:xfrm>
        </p:spPr>
        <p:txBody>
          <a:bodyPr>
            <a:normAutofit/>
          </a:bodyPr>
          <a:lstStyle/>
          <a:p>
            <a:r>
              <a:rPr lang="en-US" sz="2000" b="1" dirty="0">
                <a:solidFill>
                  <a:schemeClr val="accent2">
                    <a:lumMod val="50000"/>
                  </a:schemeClr>
                </a:solidFill>
              </a:rPr>
              <a:t>We are dedicated to supporting partnerships and programs that fulfill the United Nations Sustainable Development Goals. While we support several goals, </a:t>
            </a:r>
            <a:r>
              <a:rPr lang="en-US" sz="2000" b="1" dirty="0" smtClean="0">
                <a:solidFill>
                  <a:schemeClr val="accent2">
                    <a:lumMod val="50000"/>
                  </a:schemeClr>
                </a:solidFill>
              </a:rPr>
              <a:t>our </a:t>
            </a:r>
            <a:r>
              <a:rPr lang="en-US" sz="2000" b="1" dirty="0">
                <a:solidFill>
                  <a:schemeClr val="accent2">
                    <a:lumMod val="50000"/>
                  </a:schemeClr>
                </a:solidFill>
              </a:rPr>
              <a:t>efforts are primarily devoted to Goal 6 — to ensure the availability and </a:t>
            </a:r>
            <a:r>
              <a:rPr lang="en-US" sz="2000" b="1" dirty="0" smtClean="0">
                <a:solidFill>
                  <a:schemeClr val="accent2">
                    <a:lumMod val="50000"/>
                  </a:schemeClr>
                </a:solidFill>
              </a:rPr>
              <a:t>sustainable </a:t>
            </a:r>
            <a:r>
              <a:rPr lang="en-US" sz="2000" b="1" dirty="0">
                <a:solidFill>
                  <a:schemeClr val="accent2">
                    <a:lumMod val="50000"/>
                  </a:schemeClr>
                </a:solidFill>
              </a:rPr>
              <a:t>management of water and sanitation for all — where we </a:t>
            </a:r>
            <a:r>
              <a:rPr lang="en-US" sz="2000" b="1" dirty="0" smtClean="0">
                <a:solidFill>
                  <a:schemeClr val="accent2">
                    <a:lumMod val="50000"/>
                  </a:schemeClr>
                </a:solidFill>
              </a:rPr>
              <a:t>believe we </a:t>
            </a:r>
            <a:r>
              <a:rPr lang="en-US" sz="2000" b="1" dirty="0">
                <a:solidFill>
                  <a:schemeClr val="accent2">
                    <a:lumMod val="50000"/>
                  </a:schemeClr>
                </a:solidFill>
              </a:rPr>
              <a:t>can have the greatest impact. </a:t>
            </a:r>
            <a:endParaRPr lang="en-US" sz="2000" b="1" dirty="0" smtClean="0">
              <a:solidFill>
                <a:schemeClr val="accent2">
                  <a:lumMod val="50000"/>
                </a:schemeClr>
              </a:solidFill>
            </a:endParaRPr>
          </a:p>
          <a:p>
            <a:pPr marL="0" indent="0">
              <a:buNone/>
            </a:pPr>
            <a:r>
              <a:rPr lang="en-US" sz="2000" b="1" dirty="0" err="1" smtClean="0">
                <a:solidFill>
                  <a:schemeClr val="accent2">
                    <a:lumMod val="50000"/>
                  </a:schemeClr>
                </a:solidFill>
              </a:rPr>
              <a:t>Outechnologies</a:t>
            </a:r>
            <a:r>
              <a:rPr lang="en-US" sz="2000" b="1" dirty="0" smtClean="0">
                <a:solidFill>
                  <a:schemeClr val="accent2">
                    <a:lumMod val="50000"/>
                  </a:schemeClr>
                </a:solidFill>
              </a:rPr>
              <a:t> </a:t>
            </a:r>
            <a:r>
              <a:rPr lang="en-US" sz="2000" b="1" dirty="0">
                <a:solidFill>
                  <a:schemeClr val="accent2">
                    <a:lumMod val="50000"/>
                  </a:schemeClr>
                </a:solidFill>
              </a:rPr>
              <a:t>help customers save billions of gallons of water each year. Our Water Risk </a:t>
            </a:r>
            <a:r>
              <a:rPr lang="en-US" sz="2000" b="1" dirty="0" err="1">
                <a:solidFill>
                  <a:schemeClr val="accent2">
                    <a:lumMod val="50000"/>
                  </a:schemeClr>
                </a:solidFill>
              </a:rPr>
              <a:t>Monetizer</a:t>
            </a:r>
            <a:r>
              <a:rPr lang="en-US" sz="2000" b="1" dirty="0">
                <a:solidFill>
                  <a:schemeClr val="accent2">
                    <a:lumMod val="50000"/>
                  </a:schemeClr>
                </a:solidFill>
              </a:rPr>
              <a:t>, a publicly available tool, helps businesses determine the true value of water so they can make the business case for water stewardship. Our Smart Water Navigator tool, which is also free and publicly available, helps customers assess where they are on a four-stage water </a:t>
            </a:r>
            <a:r>
              <a:rPr lang="en-US" sz="2000" b="1">
                <a:solidFill>
                  <a:schemeClr val="accent2">
                    <a:lumMod val="50000"/>
                  </a:schemeClr>
                </a:solidFill>
              </a:rPr>
              <a:t>maturity </a:t>
            </a:r>
            <a:r>
              <a:rPr lang="en-US" sz="2000" b="1" smtClean="0">
                <a:solidFill>
                  <a:schemeClr val="accent2">
                    <a:lumMod val="50000"/>
                  </a:schemeClr>
                </a:solidFill>
              </a:rPr>
              <a:t>curve</a:t>
            </a:r>
            <a:r>
              <a:rPr lang="en-US" sz="2000" b="1" dirty="0">
                <a:solidFill>
                  <a:schemeClr val="accent2">
                    <a:lumMod val="50000"/>
                  </a:schemeClr>
                </a:solidFill>
              </a:rPr>
              <a:t>, so they can adopt smart and sustainable water management practices at the facility level. </a:t>
            </a:r>
            <a:br>
              <a:rPr lang="en-US" sz="2000" b="1" dirty="0">
                <a:solidFill>
                  <a:schemeClr val="accent2">
                    <a:lumMod val="50000"/>
                  </a:schemeClr>
                </a:solidFill>
              </a:rPr>
            </a:br>
            <a:endParaRPr lang="en-US" sz="4000" b="1" baseline="30000" dirty="0">
              <a:solidFill>
                <a:schemeClr val="tx2">
                  <a:lumMod val="75000"/>
                </a:schemeClr>
              </a:solidFill>
              <a:latin typeface="Times New Roman" pitchFamily="18" charset="0"/>
              <a:cs typeface="Times New Roman"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46" y="477044"/>
            <a:ext cx="1861077" cy="1395809"/>
          </a:xfrm>
          <a:prstGeom prst="rect">
            <a:avLst/>
          </a:prstGeom>
        </p:spPr>
      </p:pic>
      <p:sp>
        <p:nvSpPr>
          <p:cNvPr id="3" name="Rectangle 2"/>
          <p:cNvSpPr/>
          <p:nvPr/>
        </p:nvSpPr>
        <p:spPr>
          <a:xfrm>
            <a:off x="3533775" y="1276053"/>
            <a:ext cx="3314700" cy="769441"/>
          </a:xfrm>
          <a:prstGeom prst="rect">
            <a:avLst/>
          </a:prstGeom>
        </p:spPr>
        <p:txBody>
          <a:bodyPr wrap="square">
            <a:spAutoFit/>
          </a:bodyPr>
          <a:lstStyle/>
          <a:p>
            <a:pPr algn="ctr"/>
            <a:r>
              <a:rPr lang="en-US" sz="4400" b="1" u="sng" dirty="0" smtClean="0">
                <a:solidFill>
                  <a:schemeClr val="accent1">
                    <a:lumMod val="75000"/>
                  </a:schemeClr>
                </a:solidFill>
                <a:latin typeface="Times New Roman" pitchFamily="18" charset="0"/>
                <a:cs typeface="Times New Roman" pitchFamily="18" charset="0"/>
              </a:rPr>
              <a:t>Nalco </a:t>
            </a:r>
            <a:r>
              <a:rPr lang="en-US" sz="4400" b="1" u="sng" dirty="0">
                <a:solidFill>
                  <a:schemeClr val="accent1">
                    <a:lumMod val="75000"/>
                  </a:schemeClr>
                </a:solidFill>
                <a:latin typeface="Times New Roman" pitchFamily="18" charset="0"/>
                <a:cs typeface="Times New Roman" pitchFamily="18" charset="0"/>
              </a:rPr>
              <a:t>Water </a:t>
            </a:r>
          </a:p>
        </p:txBody>
      </p:sp>
    </p:spTree>
    <p:extLst>
      <p:ext uri="{BB962C8B-B14F-4D97-AF65-F5344CB8AC3E}">
        <p14:creationId xmlns:p14="http://schemas.microsoft.com/office/powerpoint/2010/main" val="23666704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62</TotalTime>
  <Words>971</Words>
  <Application>Microsoft Office PowerPoint</Application>
  <PresentationFormat>Widescreen</PresentationFormat>
  <Paragraphs>137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Times New Roman</vt:lpstr>
      <vt:lpstr>Trebuchet MS</vt:lpstr>
      <vt:lpstr>Wingdings 3</vt:lpstr>
      <vt:lpstr>Facet</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lpstr>The 34 th. W.T.T. Conference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34 td. W.T.T. Conference</dc:title>
  <dc:creator>loayh</dc:creator>
  <cp:lastModifiedBy>loayh</cp:lastModifiedBy>
  <cp:revision>18</cp:revision>
  <dcterms:created xsi:type="dcterms:W3CDTF">2022-03-20T18:19:26Z</dcterms:created>
  <dcterms:modified xsi:type="dcterms:W3CDTF">2022-03-20T19:28:13Z</dcterms:modified>
</cp:coreProperties>
</file>